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483" r:id="rId2"/>
    <p:sldId id="435" r:id="rId3"/>
    <p:sldId id="437" r:id="rId4"/>
    <p:sldId id="485" r:id="rId5"/>
    <p:sldId id="487" r:id="rId6"/>
    <p:sldId id="445" r:id="rId7"/>
    <p:sldId id="493" r:id="rId8"/>
    <p:sldId id="489" r:id="rId9"/>
    <p:sldId id="491" r:id="rId10"/>
    <p:sldId id="492" r:id="rId11"/>
    <p:sldId id="518" r:id="rId12"/>
    <p:sldId id="490" r:id="rId13"/>
    <p:sldId id="494" r:id="rId14"/>
    <p:sldId id="495" r:id="rId15"/>
    <p:sldId id="486" r:id="rId16"/>
    <p:sldId id="439" r:id="rId17"/>
    <p:sldId id="449" r:id="rId18"/>
    <p:sldId id="509" r:id="rId19"/>
    <p:sldId id="504" r:id="rId20"/>
    <p:sldId id="515" r:id="rId21"/>
    <p:sldId id="516" r:id="rId22"/>
    <p:sldId id="517" r:id="rId23"/>
    <p:sldId id="512" r:id="rId24"/>
    <p:sldId id="513" r:id="rId25"/>
    <p:sldId id="511" r:id="rId26"/>
    <p:sldId id="502" r:id="rId27"/>
    <p:sldId id="524" r:id="rId28"/>
    <p:sldId id="514" r:id="rId29"/>
    <p:sldId id="503" r:id="rId30"/>
    <p:sldId id="473" r:id="rId31"/>
    <p:sldId id="521" r:id="rId32"/>
    <p:sldId id="505" r:id="rId33"/>
    <p:sldId id="522" r:id="rId34"/>
    <p:sldId id="519" r:id="rId35"/>
    <p:sldId id="520" r:id="rId36"/>
    <p:sldId id="507" r:id="rId37"/>
    <p:sldId id="508" r:id="rId38"/>
    <p:sldId id="501" r:id="rId39"/>
    <p:sldId id="496" r:id="rId40"/>
    <p:sldId id="497" r:id="rId41"/>
    <p:sldId id="488" r:id="rId42"/>
    <p:sldId id="498" r:id="rId43"/>
    <p:sldId id="484" r:id="rId44"/>
    <p:sldId id="478" r:id="rId45"/>
    <p:sldId id="510" r:id="rId46"/>
    <p:sldId id="499" r:id="rId47"/>
    <p:sldId id="500" r:id="rId48"/>
    <p:sldId id="479" r:id="rId49"/>
    <p:sldId id="471" r:id="rId50"/>
    <p:sldId id="47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81786" autoAdjust="0"/>
  </p:normalViewPr>
  <p:slideViewPr>
    <p:cSldViewPr snapToGrid="0">
      <p:cViewPr varScale="1">
        <p:scale>
          <a:sx n="93" d="100"/>
          <a:sy n="93" d="100"/>
        </p:scale>
        <p:origin x="1194"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F56F5-167E-439D-B591-BCAC44594423}" type="datetimeFigureOut">
              <a:rPr lang="en-AU" smtClean="0"/>
              <a:t>9/06/2022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9F2E11-A417-46D6-B848-D4E73FF7C7C0}" type="slidenum">
              <a:rPr lang="en-AU" smtClean="0"/>
              <a:t>‹#›</a:t>
            </a:fld>
            <a:endParaRPr lang="en-AU"/>
          </a:p>
        </p:txBody>
      </p:sp>
    </p:spTree>
    <p:extLst>
      <p:ext uri="{BB962C8B-B14F-4D97-AF65-F5344CB8AC3E}">
        <p14:creationId xmlns:p14="http://schemas.microsoft.com/office/powerpoint/2010/main" val="196009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n.wikipedia.org/wiki/Sequoia_National_Forest"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en.wikipedia.org/wiki/F-101A_Voodoo" TargetMode="External"/><Relationship Id="rId5" Type="http://schemas.openxmlformats.org/officeDocument/2006/relationships/hyperlink" Target="https://en.wikipedia.org/wiki/Helicopter_gunship" TargetMode="External"/><Relationship Id="rId4" Type="http://schemas.openxmlformats.org/officeDocument/2006/relationships/hyperlink" Target="https://en.wikipedia.org/wiki/Restricted_airspace"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693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experience at Archerfield</a:t>
            </a:r>
          </a:p>
          <a:p>
            <a:r>
              <a:rPr lang="en-GB" dirty="0"/>
              <a:t>Futuristic drones carrying passengers.</a:t>
            </a:r>
          </a:p>
          <a:p>
            <a:r>
              <a:rPr lang="en-GB" dirty="0"/>
              <a:t>Power lines, no line of sight</a:t>
            </a:r>
          </a:p>
          <a:p>
            <a:r>
              <a:rPr lang="en-GB" dirty="0"/>
              <a:t>Endurance – battery vs fuel management in planes</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12</a:t>
            </a:fld>
            <a:endParaRPr lang="en-AU"/>
          </a:p>
        </p:txBody>
      </p:sp>
    </p:spTree>
    <p:extLst>
      <p:ext uri="{BB962C8B-B14F-4D97-AF65-F5344CB8AC3E}">
        <p14:creationId xmlns:p14="http://schemas.microsoft.com/office/powerpoint/2010/main" val="472180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Christiansburg in Virginia.</a:t>
            </a:r>
          </a:p>
          <a:p>
            <a:r>
              <a:rPr lang="en-GB" dirty="0"/>
              <a:t>Logan: Wing delivers to 19 suburbs (coffee, milk, KFC, restaurants, hardware, bakery products, medicine, beauty </a:t>
            </a:r>
            <a:r>
              <a:rPr lang="en-GB" dirty="0" err="1"/>
              <a:t>pdts</a:t>
            </a:r>
            <a:r>
              <a:rPr lang="en-GB" dirty="0"/>
              <a:t>)</a:t>
            </a:r>
          </a:p>
          <a:p>
            <a:r>
              <a:rPr lang="en-GB" dirty="0"/>
              <a:t>Delivers food, medicine, parcels up to 1.2 kg.</a:t>
            </a:r>
          </a:p>
          <a:p>
            <a:r>
              <a:rPr lang="en-GB" dirty="0"/>
              <a:t>Hovers around 7 m, package lowered by tether, automatically released. Recipient to stay 2 m away. If someone grabs tether it releases and drone goes back to base. </a:t>
            </a:r>
          </a:p>
        </p:txBody>
      </p:sp>
      <p:sp>
        <p:nvSpPr>
          <p:cNvPr id="4" name="Slide Number Placeholder 3"/>
          <p:cNvSpPr>
            <a:spLocks noGrp="1"/>
          </p:cNvSpPr>
          <p:nvPr>
            <p:ph type="sldNum" sz="quarter" idx="5"/>
          </p:nvPr>
        </p:nvSpPr>
        <p:spPr/>
        <p:txBody>
          <a:bodyPr/>
          <a:lstStyle/>
          <a:p>
            <a:fld id="{379F2E11-A417-46D6-B848-D4E73FF7C7C0}" type="slidenum">
              <a:rPr lang="en-AU" smtClean="0"/>
              <a:t>13</a:t>
            </a:fld>
            <a:endParaRPr lang="en-AU"/>
          </a:p>
        </p:txBody>
      </p:sp>
    </p:spTree>
    <p:extLst>
      <p:ext uri="{BB962C8B-B14F-4D97-AF65-F5344CB8AC3E}">
        <p14:creationId xmlns:p14="http://schemas.microsoft.com/office/powerpoint/2010/main" val="2846010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Cruise height 45 m, delivery height 7 m. low res B and W cameras.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Hybrid – fixed wing and helicopter, 104 kph, 1.3 m long, 1 m wingspan, backup batteries, multiple rotors, multiple nav systems (4G, GPS). Fully automated flight path.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14</a:t>
            </a:fld>
            <a:endParaRPr lang="en-AU"/>
          </a:p>
        </p:txBody>
      </p:sp>
    </p:spTree>
    <p:extLst>
      <p:ext uri="{BB962C8B-B14F-4D97-AF65-F5344CB8AC3E}">
        <p14:creationId xmlns:p14="http://schemas.microsoft.com/office/powerpoint/2010/main" val="3978787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Uses: reconnaissance, surveillance, electronic warfare, strike missions, target acquisition, communications relay, battlefield damage assessment, S and R.</a:t>
            </a:r>
          </a:p>
          <a:p>
            <a:r>
              <a:rPr lang="en-AU" dirty="0"/>
              <a:t>Range in size from 1 kg to over 600 kg. Can be in a back pack.</a:t>
            </a:r>
          </a:p>
          <a:p>
            <a:r>
              <a:rPr lang="en-AU" dirty="0"/>
              <a:t>Speed: small 80 kph, to over 500 kph.</a:t>
            </a:r>
          </a:p>
          <a:p>
            <a:r>
              <a:rPr lang="en-AU" dirty="0"/>
              <a:t>Sensors: High resolution cameras </a:t>
            </a:r>
            <a:r>
              <a:rPr lang="en-AU" dirty="0" err="1"/>
              <a:t>inc</a:t>
            </a:r>
            <a:r>
              <a:rPr lang="en-AU" dirty="0"/>
              <a:t> colour, IR thermal imaging</a:t>
            </a:r>
          </a:p>
          <a:p>
            <a:r>
              <a:rPr lang="en-AU" dirty="0"/>
              <a:t>Munitions: Missiles, explosives, Hellfire missiles</a:t>
            </a:r>
          </a:p>
          <a:p>
            <a:r>
              <a:rPr lang="en-AU" dirty="0"/>
              <a:t>Endurance: hour or so up to 2 weeks (HALE – High Altitude long endurance drones, wing span 60 m)</a:t>
            </a:r>
          </a:p>
          <a:p>
            <a:r>
              <a:rPr lang="en-AU" dirty="0"/>
              <a:t>Power plants: battery to internal combustion (Oz coy, Quickstep)</a:t>
            </a:r>
          </a:p>
        </p:txBody>
      </p:sp>
      <p:sp>
        <p:nvSpPr>
          <p:cNvPr id="4" name="Slide Number Placeholder 3"/>
          <p:cNvSpPr>
            <a:spLocks noGrp="1"/>
          </p:cNvSpPr>
          <p:nvPr>
            <p:ph type="sldNum" sz="quarter" idx="5"/>
          </p:nvPr>
        </p:nvSpPr>
        <p:spPr/>
        <p:txBody>
          <a:bodyPr/>
          <a:lstStyle/>
          <a:p>
            <a:fld id="{379F2E11-A417-46D6-B848-D4E73FF7C7C0}" type="slidenum">
              <a:rPr lang="en-AU" smtClean="0"/>
              <a:t>15</a:t>
            </a:fld>
            <a:endParaRPr lang="en-AU"/>
          </a:p>
        </p:txBody>
      </p:sp>
    </p:spTree>
    <p:extLst>
      <p:ext uri="{BB962C8B-B14F-4D97-AF65-F5344CB8AC3E}">
        <p14:creationId xmlns:p14="http://schemas.microsoft.com/office/powerpoint/2010/main" val="3168107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Venezuelan President Maduro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856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Slaughter bots. Professor of computer science at Berkeley. The 3 g of explosive concept tested by Swiss govt centre - worked.</a:t>
            </a:r>
          </a:p>
          <a:p>
            <a:r>
              <a:rPr lang="en-GB" dirty="0"/>
              <a:t>Used today in Libya – made by Turkish coy STM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071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Available in Oz – fishing on Fraser Island</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18</a:t>
            </a:fld>
            <a:endParaRPr lang="en-AU"/>
          </a:p>
        </p:txBody>
      </p:sp>
    </p:spTree>
    <p:extLst>
      <p:ext uri="{BB962C8B-B14F-4D97-AF65-F5344CB8AC3E}">
        <p14:creationId xmlns:p14="http://schemas.microsoft.com/office/powerpoint/2010/main" val="2562073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Kamikaze/Suicide drones</a:t>
            </a:r>
          </a:p>
          <a:p>
            <a:r>
              <a:rPr lang="en-GB" dirty="0"/>
              <a:t>Cruise 100 kph, 15 min, 10 km</a:t>
            </a:r>
          </a:p>
          <a:p>
            <a:r>
              <a:rPr lang="en-GB" dirty="0"/>
              <a:t>Cameras, guidance systems, explosives, dive bomb target, has an operator.</a:t>
            </a:r>
          </a:p>
          <a:p>
            <a:r>
              <a:rPr lang="en-GB" dirty="0"/>
              <a:t>Uses GPS and video for precise targeting</a:t>
            </a:r>
          </a:p>
          <a:p>
            <a:r>
              <a:rPr lang="en-GB" dirty="0"/>
              <a:t>Can abort at any time, reassign different target.</a:t>
            </a:r>
          </a:p>
          <a:p>
            <a:r>
              <a:rPr lang="en-GB" dirty="0"/>
              <a:t>Operator can adjust blast radius to take out driver but not passenger of vehicle.</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19</a:t>
            </a:fld>
            <a:endParaRPr lang="en-AU"/>
          </a:p>
        </p:txBody>
      </p:sp>
    </p:spTree>
    <p:extLst>
      <p:ext uri="{BB962C8B-B14F-4D97-AF65-F5344CB8AC3E}">
        <p14:creationId xmlns:p14="http://schemas.microsoft.com/office/powerpoint/2010/main" val="1323406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Cost $6,000</a:t>
            </a:r>
          </a:p>
          <a:p>
            <a:r>
              <a:rPr lang="en-GB" dirty="0"/>
              <a:t>Hellfire $150,000</a:t>
            </a:r>
          </a:p>
          <a:p>
            <a:r>
              <a:rPr lang="en-GB" dirty="0"/>
              <a:t>Only a matter of time before terrorist groups get them</a:t>
            </a:r>
          </a:p>
          <a:p>
            <a:r>
              <a:rPr lang="en-GB" dirty="0"/>
              <a:t>Called Switchblade because wings spring out when launched.</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20</a:t>
            </a:fld>
            <a:endParaRPr lang="en-AU"/>
          </a:p>
        </p:txBody>
      </p:sp>
    </p:spTree>
    <p:extLst>
      <p:ext uri="{BB962C8B-B14F-4D97-AF65-F5344CB8AC3E}">
        <p14:creationId xmlns:p14="http://schemas.microsoft.com/office/powerpoint/2010/main" val="1302716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Range 40 km</a:t>
            </a:r>
          </a:p>
          <a:p>
            <a:r>
              <a:rPr lang="en-GB" dirty="0"/>
              <a:t>Endurance 40 min</a:t>
            </a:r>
          </a:p>
        </p:txBody>
      </p:sp>
      <p:sp>
        <p:nvSpPr>
          <p:cNvPr id="4" name="Slide Number Placeholder 3"/>
          <p:cNvSpPr>
            <a:spLocks noGrp="1"/>
          </p:cNvSpPr>
          <p:nvPr>
            <p:ph type="sldNum" sz="quarter" idx="5"/>
          </p:nvPr>
        </p:nvSpPr>
        <p:spPr/>
        <p:txBody>
          <a:bodyPr/>
          <a:lstStyle/>
          <a:p>
            <a:fld id="{379F2E11-A417-46D6-B848-D4E73FF7C7C0}" type="slidenum">
              <a:rPr lang="en-AU" smtClean="0"/>
              <a:t>21</a:t>
            </a:fld>
            <a:endParaRPr lang="en-AU"/>
          </a:p>
        </p:txBody>
      </p:sp>
    </p:spTree>
    <p:extLst>
      <p:ext uri="{BB962C8B-B14F-4D97-AF65-F5344CB8AC3E}">
        <p14:creationId xmlns:p14="http://schemas.microsoft.com/office/powerpoint/2010/main" val="345499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Wilmore Funeral Home is looking for clients and we can get you a discount.</a:t>
            </a:r>
          </a:p>
          <a:p>
            <a:r>
              <a:rPr lang="en-GB" dirty="0"/>
              <a:t>Now, to discuss something topical.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672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Surgical  precision aiming. </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22</a:t>
            </a:fld>
            <a:endParaRPr lang="en-AU"/>
          </a:p>
        </p:txBody>
      </p:sp>
    </p:spTree>
    <p:extLst>
      <p:ext uri="{BB962C8B-B14F-4D97-AF65-F5344CB8AC3E}">
        <p14:creationId xmlns:p14="http://schemas.microsoft.com/office/powerpoint/2010/main" val="1991103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Built in Turkey. Small, slow, low altitude (can operate 18 – 27,000 ft), long endurance (27 hr), 3 blade prop, retractable UC, payload 150 kg, 70 – 120 kts</a:t>
            </a:r>
          </a:p>
          <a:p>
            <a:r>
              <a:rPr lang="en-GB" dirty="0"/>
              <a:t>4 laser guided glide bombs, IR optics, anti-jammer antennae</a:t>
            </a:r>
          </a:p>
          <a:p>
            <a:r>
              <a:rPr lang="en-GB" dirty="0"/>
              <a:t>Not fully stealthy, has low radar cross section</a:t>
            </a:r>
          </a:p>
          <a:p>
            <a:r>
              <a:rPr lang="en-GB" dirty="0"/>
              <a:t>Has AI, deep learning algorithms</a:t>
            </a:r>
          </a:p>
          <a:p>
            <a:r>
              <a:rPr lang="en-GB" dirty="0"/>
              <a:t>15 – 20 min to launch from a highway/road</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23</a:t>
            </a:fld>
            <a:endParaRPr lang="en-AU"/>
          </a:p>
        </p:txBody>
      </p:sp>
    </p:spTree>
    <p:extLst>
      <p:ext uri="{BB962C8B-B14F-4D97-AF65-F5344CB8AC3E}">
        <p14:creationId xmlns:p14="http://schemas.microsoft.com/office/powerpoint/2010/main" val="3520609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at 27 Feb 22. All verified by video/photos</a:t>
            </a:r>
          </a:p>
          <a:p>
            <a:r>
              <a:rPr lang="en-GB" dirty="0"/>
              <a:t>Naval ships: 4 patrol boats, 1 landing craft</a:t>
            </a:r>
          </a:p>
          <a:p>
            <a:r>
              <a:rPr lang="en-GB" dirty="0"/>
              <a:t>Later article with tables of destroyed material is vastly higher. – some notes drones involved.</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24</a:t>
            </a:fld>
            <a:endParaRPr lang="en-AU"/>
          </a:p>
        </p:txBody>
      </p:sp>
    </p:spTree>
    <p:extLst>
      <p:ext uri="{BB962C8B-B14F-4D97-AF65-F5344CB8AC3E}">
        <p14:creationId xmlns:p14="http://schemas.microsoft.com/office/powerpoint/2010/main" val="1497059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25</a:t>
            </a:fld>
            <a:endParaRPr lang="en-AU"/>
          </a:p>
        </p:txBody>
      </p:sp>
    </p:spTree>
    <p:extLst>
      <p:ext uri="{BB962C8B-B14F-4D97-AF65-F5344CB8AC3E}">
        <p14:creationId xmlns:p14="http://schemas.microsoft.com/office/powerpoint/2010/main" val="1645153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Finland crowd funded 140 ultra portable sub 250 g drones, extra batteries and chargers – all charged.</a:t>
            </a:r>
          </a:p>
          <a:p>
            <a:r>
              <a:rPr lang="en-GB" dirty="0"/>
              <a:t>Commercial off the shelf drones made in China.</a:t>
            </a:r>
          </a:p>
          <a:p>
            <a:r>
              <a:rPr lang="en-GB" dirty="0"/>
              <a:t>Travelled to Ukraine via Poland.  Bought at cost price.</a:t>
            </a:r>
          </a:p>
          <a:p>
            <a:r>
              <a:rPr lang="en-GB" dirty="0"/>
              <a:t>Arranging more shipments. </a:t>
            </a:r>
          </a:p>
          <a:p>
            <a:r>
              <a:rPr lang="en-GB" dirty="0"/>
              <a:t>30 min flying time, video and still cameras.</a:t>
            </a:r>
          </a:p>
        </p:txBody>
      </p:sp>
      <p:sp>
        <p:nvSpPr>
          <p:cNvPr id="4" name="Slide Number Placeholder 3"/>
          <p:cNvSpPr>
            <a:spLocks noGrp="1"/>
          </p:cNvSpPr>
          <p:nvPr>
            <p:ph type="sldNum" sz="quarter" idx="5"/>
          </p:nvPr>
        </p:nvSpPr>
        <p:spPr/>
        <p:txBody>
          <a:bodyPr/>
          <a:lstStyle/>
          <a:p>
            <a:fld id="{379F2E11-A417-46D6-B848-D4E73FF7C7C0}" type="slidenum">
              <a:rPr lang="en-AU" smtClean="0"/>
              <a:t>26</a:t>
            </a:fld>
            <a:endParaRPr lang="en-AU"/>
          </a:p>
        </p:txBody>
      </p:sp>
    </p:spTree>
    <p:extLst>
      <p:ext uri="{BB962C8B-B14F-4D97-AF65-F5344CB8AC3E}">
        <p14:creationId xmlns:p14="http://schemas.microsoft.com/office/powerpoint/2010/main" val="2107864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Phoenix: entered service in 2022, being supplied to Ukraine</a:t>
            </a:r>
          </a:p>
          <a:p>
            <a:r>
              <a:rPr lang="en-GB" dirty="0"/>
              <a:t>Loiter for 6 hours</a:t>
            </a:r>
          </a:p>
          <a:p>
            <a:r>
              <a:rPr lang="en-GB" dirty="0"/>
              <a:t>No photos available</a:t>
            </a:r>
          </a:p>
          <a:p>
            <a:r>
              <a:rPr lang="en-GB" dirty="0"/>
              <a:t>Range could be about 280 km</a:t>
            </a:r>
          </a:p>
          <a:p>
            <a:r>
              <a:rPr lang="en-GB" dirty="0"/>
              <a:t>Similar to Switchblade</a:t>
            </a:r>
          </a:p>
          <a:p>
            <a:r>
              <a:rPr lang="en-GB" dirty="0"/>
              <a:t>China: Has 89 m ship designed to carry drone swarms, to use in Pacific region. Advanced control/AI software, small drone swarm flying through forest.</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27</a:t>
            </a:fld>
            <a:endParaRPr lang="en-AU"/>
          </a:p>
        </p:txBody>
      </p:sp>
    </p:spTree>
    <p:extLst>
      <p:ext uri="{BB962C8B-B14F-4D97-AF65-F5344CB8AC3E}">
        <p14:creationId xmlns:p14="http://schemas.microsoft.com/office/powerpoint/2010/main" val="3148205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Times New Roman" panose="02020603050405020304" pitchFamily="18" charset="0"/>
                <a:ea typeface="Times New Roman" panose="02020603050405020304" pitchFamily="18" charset="0"/>
                <a:cs typeface="Times New Roman" panose="02020603050405020304" pitchFamily="18" charset="0"/>
              </a:rPr>
              <a:t>The Moskva is depicted on a new Ukrainian stamp honouring the defenders of Snake Island who, when ordered to surrender, replied "Russian warship, go **** yourself" on 24th February.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28</a:t>
            </a:fld>
            <a:endParaRPr lang="en-AU"/>
          </a:p>
        </p:txBody>
      </p:sp>
    </p:spTree>
    <p:extLst>
      <p:ext uri="{BB962C8B-B14F-4D97-AF65-F5344CB8AC3E}">
        <p14:creationId xmlns:p14="http://schemas.microsoft.com/office/powerpoint/2010/main" val="3754947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Airports, stadiums, sporting events, fixed infrastructure such as oil refineries, power generation, open events with VIP’s</a:t>
            </a:r>
          </a:p>
          <a:p>
            <a:r>
              <a:rPr lang="en-GB" dirty="0"/>
              <a:t>Defence: Russia, China, terrorist groups etc. Passive and active applications. </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29</a:t>
            </a:fld>
            <a:endParaRPr lang="en-AU"/>
          </a:p>
        </p:txBody>
      </p:sp>
    </p:spTree>
    <p:extLst>
      <p:ext uri="{BB962C8B-B14F-4D97-AF65-F5344CB8AC3E}">
        <p14:creationId xmlns:p14="http://schemas.microsoft.com/office/powerpoint/2010/main" val="168724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Convention Centre magpie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346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Gps</a:t>
            </a:r>
            <a:r>
              <a:rPr lang="en-GB" dirty="0"/>
              <a:t> 1-3, no deployed defences. Major impact on mil ops – tactical manoeuvre, ops, defending assets.</a:t>
            </a:r>
          </a:p>
          <a:p>
            <a:r>
              <a:rPr lang="en-GB" dirty="0" err="1"/>
              <a:t>Gps</a:t>
            </a:r>
            <a:r>
              <a:rPr lang="en-GB" dirty="0"/>
              <a:t> 4, 5 strategic applications, counter by existing air defence systems.</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31</a:t>
            </a:fld>
            <a:endParaRPr lang="en-AU"/>
          </a:p>
        </p:txBody>
      </p:sp>
    </p:spTree>
    <p:extLst>
      <p:ext uri="{BB962C8B-B14F-4D97-AF65-F5344CB8AC3E}">
        <p14:creationId xmlns:p14="http://schemas.microsoft.com/office/powerpoint/2010/main" val="3822607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Cover general uses and rules around their use by anyone in the civilian area.</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5</a:t>
            </a:fld>
            <a:endParaRPr lang="en-AU"/>
          </a:p>
        </p:txBody>
      </p:sp>
    </p:spTree>
    <p:extLst>
      <p:ext uri="{BB962C8B-B14F-4D97-AF65-F5344CB8AC3E}">
        <p14:creationId xmlns:p14="http://schemas.microsoft.com/office/powerpoint/2010/main" val="1244737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Uses AI as drones operate in densest part of RF spectrum – need to separate from noise – low false alarm rate. Use cloud computing techniques. </a:t>
            </a:r>
          </a:p>
          <a:p>
            <a:r>
              <a:rPr lang="en-GB" dirty="0"/>
              <a:t>Remove ability of operator to control drone, can force them to go back to operator.</a:t>
            </a:r>
          </a:p>
          <a:p>
            <a:r>
              <a:rPr lang="en-GB" dirty="0"/>
              <a:t>Small drones hard to differentiate from birds – use AI tracking algorithms with cameras, sensors to look at terrain. Funded by Oz D of D. </a:t>
            </a:r>
          </a:p>
          <a:p>
            <a:r>
              <a:rPr lang="en-GB" dirty="0"/>
              <a:t>Have ECM tech AI in Signals Intelligence. </a:t>
            </a:r>
          </a:p>
          <a:p>
            <a:r>
              <a:rPr lang="en-GB" dirty="0"/>
              <a:t>World leader, customers include Ukraine, US Defence, Middle East, South America, against drug cartels, Thales</a:t>
            </a:r>
          </a:p>
          <a:p>
            <a:r>
              <a:rPr lang="en-GB" dirty="0"/>
              <a:t>Body worn, vehicle/ship mounted, fixed site.</a:t>
            </a:r>
          </a:p>
          <a:p>
            <a:r>
              <a:rPr lang="en-GB" dirty="0"/>
              <a:t>Don’t have destructive capability. </a:t>
            </a:r>
          </a:p>
        </p:txBody>
      </p:sp>
      <p:sp>
        <p:nvSpPr>
          <p:cNvPr id="4" name="Slide Number Placeholder 3"/>
          <p:cNvSpPr>
            <a:spLocks noGrp="1"/>
          </p:cNvSpPr>
          <p:nvPr>
            <p:ph type="sldNum" sz="quarter" idx="5"/>
          </p:nvPr>
        </p:nvSpPr>
        <p:spPr/>
        <p:txBody>
          <a:bodyPr/>
          <a:lstStyle/>
          <a:p>
            <a:fld id="{379F2E11-A417-46D6-B848-D4E73FF7C7C0}" type="slidenum">
              <a:rPr lang="en-AU" smtClean="0"/>
              <a:t>32</a:t>
            </a:fld>
            <a:endParaRPr lang="en-AU"/>
          </a:p>
        </p:txBody>
      </p:sp>
    </p:spTree>
    <p:extLst>
      <p:ext uri="{BB962C8B-B14F-4D97-AF65-F5344CB8AC3E}">
        <p14:creationId xmlns:p14="http://schemas.microsoft.com/office/powerpoint/2010/main" val="4012679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33</a:t>
            </a:fld>
            <a:endParaRPr lang="en-AU"/>
          </a:p>
        </p:txBody>
      </p:sp>
    </p:spTree>
    <p:extLst>
      <p:ext uri="{BB962C8B-B14F-4D97-AF65-F5344CB8AC3E}">
        <p14:creationId xmlns:p14="http://schemas.microsoft.com/office/powerpoint/2010/main" val="3250179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 System worked for Group 1, to extend testing to </a:t>
            </a:r>
            <a:r>
              <a:rPr lang="en-GB" dirty="0" err="1"/>
              <a:t>Gps</a:t>
            </a:r>
            <a:r>
              <a:rPr lang="en-GB" dirty="0"/>
              <a:t> 2 and 3.</a:t>
            </a:r>
          </a:p>
          <a:p>
            <a:r>
              <a:rPr lang="en-AU" dirty="0"/>
              <a:t>EOS </a:t>
            </a:r>
            <a:r>
              <a:rPr lang="en-AU" dirty="0" err="1"/>
              <a:t>Titanis</a:t>
            </a:r>
            <a:r>
              <a:rPr lang="en-AU" dirty="0"/>
              <a:t> system: designed to disable drone and neutralise sensors, tested with live ammunition, take out 5-6 drones/min, too low to combat a swarm.</a:t>
            </a:r>
          </a:p>
          <a:p>
            <a:r>
              <a:rPr lang="en-AU" dirty="0"/>
              <a:t>Need extreme accuracy </a:t>
            </a:r>
            <a:r>
              <a:rPr lang="en-AU" dirty="0" err="1"/>
              <a:t>assoc</a:t>
            </a:r>
            <a:r>
              <a:rPr lang="en-AU" dirty="0"/>
              <a:t> with radar detection, tracking, target selection, real time allocation of kinetic weapon. </a:t>
            </a:r>
          </a:p>
          <a:p>
            <a:r>
              <a:rPr lang="en-AU" dirty="0" err="1"/>
              <a:t>Titanis</a:t>
            </a:r>
            <a:r>
              <a:rPr lang="en-AU" dirty="0"/>
              <a:t>/kinetic weapons worked with </a:t>
            </a:r>
            <a:r>
              <a:rPr lang="en-AU" dirty="0" err="1"/>
              <a:t>Gps</a:t>
            </a:r>
            <a:r>
              <a:rPr lang="en-AU" dirty="0"/>
              <a:t> 1 and 2; current Surface to Air missiles work with </a:t>
            </a:r>
            <a:r>
              <a:rPr lang="en-AU" dirty="0" err="1"/>
              <a:t>Gp</a:t>
            </a:r>
            <a:r>
              <a:rPr lang="en-AU" dirty="0"/>
              <a:t> 3 (25-600 kg) but too expensive.</a:t>
            </a:r>
          </a:p>
          <a:p>
            <a:r>
              <a:rPr lang="en-AU" dirty="0" err="1"/>
              <a:t>Colocate</a:t>
            </a:r>
            <a:r>
              <a:rPr lang="en-AU" dirty="0"/>
              <a:t> DE and kinetic for complete coverage. </a:t>
            </a:r>
          </a:p>
          <a:p>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34</a:t>
            </a:fld>
            <a:endParaRPr lang="en-AU"/>
          </a:p>
        </p:txBody>
      </p:sp>
    </p:spTree>
    <p:extLst>
      <p:ext uri="{BB962C8B-B14F-4D97-AF65-F5344CB8AC3E}">
        <p14:creationId xmlns:p14="http://schemas.microsoft.com/office/powerpoint/2010/main" val="4179017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Loyal Wingman now renamed as Ghost Bat, design to flight in 3 years. </a:t>
            </a:r>
          </a:p>
          <a:p>
            <a:r>
              <a:rPr lang="en-GB" dirty="0"/>
              <a:t>Designed and built in Oz for RAAF, built in Melbourne, cutting edge tech, composites (787 tech).</a:t>
            </a:r>
          </a:p>
          <a:p>
            <a:r>
              <a:rPr lang="en-GB" dirty="0"/>
              <a:t>First time Boeing has built a plane/drone outside USA. </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36</a:t>
            </a:fld>
            <a:endParaRPr lang="en-AU"/>
          </a:p>
        </p:txBody>
      </p:sp>
    </p:spTree>
    <p:extLst>
      <p:ext uri="{BB962C8B-B14F-4D97-AF65-F5344CB8AC3E}">
        <p14:creationId xmlns:p14="http://schemas.microsoft.com/office/powerpoint/2010/main" val="2228470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size, subsonic</a:t>
            </a:r>
          </a:p>
          <a:p>
            <a:r>
              <a:rPr lang="en-GB" dirty="0"/>
              <a:t>Able to fly with fighters, stealth.</a:t>
            </a:r>
          </a:p>
          <a:p>
            <a:r>
              <a:rPr lang="en-GB" dirty="0"/>
              <a:t>11.6 m, fit in 40 ft shipping container.</a:t>
            </a:r>
          </a:p>
          <a:p>
            <a:r>
              <a:rPr lang="en-GB" dirty="0"/>
              <a:t>Range 3,700 km.</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37</a:t>
            </a:fld>
            <a:endParaRPr lang="en-AU"/>
          </a:p>
        </p:txBody>
      </p:sp>
    </p:spTree>
    <p:extLst>
      <p:ext uri="{BB962C8B-B14F-4D97-AF65-F5344CB8AC3E}">
        <p14:creationId xmlns:p14="http://schemas.microsoft.com/office/powerpoint/2010/main" val="3684363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UK and German/French designs to incorporate control of swarms of drones.</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38</a:t>
            </a:fld>
            <a:endParaRPr lang="en-AU"/>
          </a:p>
        </p:txBody>
      </p:sp>
    </p:spTree>
    <p:extLst>
      <p:ext uri="{BB962C8B-B14F-4D97-AF65-F5344CB8AC3E}">
        <p14:creationId xmlns:p14="http://schemas.microsoft.com/office/powerpoint/2010/main" val="1466633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UK, Sweden, Italy 6</a:t>
            </a:r>
            <a:r>
              <a:rPr lang="en-GB" baseline="30000" dirty="0"/>
              <a:t>th</a:t>
            </a:r>
            <a:r>
              <a:rPr lang="en-GB" dirty="0"/>
              <a:t> generation – Tempest. Future Combat Air System</a:t>
            </a:r>
          </a:p>
          <a:p>
            <a:r>
              <a:rPr lang="en-GB" dirty="0"/>
              <a:t>Japan, Russia, India, China and US</a:t>
            </a:r>
          </a:p>
          <a:p>
            <a:r>
              <a:rPr lang="en-GB" dirty="0"/>
              <a:t>Extremely likely there will be unmanned versions. </a:t>
            </a:r>
          </a:p>
          <a:p>
            <a:r>
              <a:rPr lang="en-GB" dirty="0"/>
              <a:t>Include AI, data fusion, cyber warfare, battlefield integration, integrate with drones.</a:t>
            </a:r>
          </a:p>
          <a:p>
            <a:r>
              <a:rPr lang="en-GB" dirty="0"/>
              <a:t>Directed energy e.g. laser weapons.</a:t>
            </a:r>
          </a:p>
          <a:p>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39</a:t>
            </a:fld>
            <a:endParaRPr lang="en-AU"/>
          </a:p>
        </p:txBody>
      </p:sp>
    </p:spTree>
    <p:extLst>
      <p:ext uri="{BB962C8B-B14F-4D97-AF65-F5344CB8AC3E}">
        <p14:creationId xmlns:p14="http://schemas.microsoft.com/office/powerpoint/2010/main" val="2810411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40</a:t>
            </a:fld>
            <a:endParaRPr lang="en-AU"/>
          </a:p>
        </p:txBody>
      </p:sp>
    </p:spTree>
    <p:extLst>
      <p:ext uri="{BB962C8B-B14F-4D97-AF65-F5344CB8AC3E}">
        <p14:creationId xmlns:p14="http://schemas.microsoft.com/office/powerpoint/2010/main" val="1410685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Skunkworks, Palmdale CA – just north of LA, Started in circus tent in WW2. </a:t>
            </a:r>
          </a:p>
          <a:p>
            <a:r>
              <a:rPr lang="en-GB" dirty="0"/>
              <a:t>Changed their mode of operation: 12 months from initial concept to flight test to certification using digital engineering.</a:t>
            </a:r>
          </a:p>
          <a:p>
            <a:r>
              <a:rPr lang="en-GB" dirty="0"/>
              <a:t>Kelly Johnson – 14 rules</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41</a:t>
            </a:fld>
            <a:endParaRPr lang="en-AU"/>
          </a:p>
        </p:txBody>
      </p:sp>
    </p:spTree>
    <p:extLst>
      <p:ext uri="{BB962C8B-B14F-4D97-AF65-F5344CB8AC3E}">
        <p14:creationId xmlns:p14="http://schemas.microsoft.com/office/powerpoint/2010/main" val="6837884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U2, 70,000 ft ceiling. First flight 1955. General from Strategic Air Command walked out when he saw the design.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Gary Powers was shot down over Russia and Rudolf Anderson over Cuba. </a:t>
            </a:r>
          </a:p>
          <a:p>
            <a:r>
              <a:rPr lang="en-GB" dirty="0"/>
              <a:t>No guns and no undercarriage to lower weight, notoriously difficult to fly, has to be stalled about 2’ above the runway to land due to ground air effect under wings (overloaded GA aircraft).</a:t>
            </a:r>
          </a:p>
          <a:p>
            <a:r>
              <a:rPr lang="en-AU" dirty="0"/>
              <a:t>At max altitude they flew close to </a:t>
            </a:r>
            <a:r>
              <a:rPr lang="en-AU" dirty="0" err="1"/>
              <a:t>Vne</a:t>
            </a:r>
            <a:r>
              <a:rPr lang="en-AU" dirty="0"/>
              <a:t> (never exceed speed – structural damage) and only 9 km/hr above stall speed. </a:t>
            </a:r>
          </a:p>
          <a:p>
            <a:r>
              <a:rPr lang="en-AU" dirty="0"/>
              <a:t>Had pogo wheels under the wings for </a:t>
            </a:r>
            <a:r>
              <a:rPr lang="en-AU" dirty="0" err="1"/>
              <a:t>takeoff</a:t>
            </a:r>
            <a:r>
              <a:rPr lang="en-AU" dirty="0"/>
              <a:t> and taxying and landed on it’s wing – Tip skid.</a:t>
            </a:r>
          </a:p>
          <a:p>
            <a:r>
              <a:rPr lang="en-AU" dirty="0"/>
              <a:t>104 built, 3 pilots died.</a:t>
            </a:r>
          </a:p>
          <a:p>
            <a:r>
              <a:rPr lang="en-AU" dirty="0"/>
              <a:t>A version is still flying. </a:t>
            </a:r>
            <a:endParaRPr lang="en-GB" dirty="0"/>
          </a:p>
        </p:txBody>
      </p:sp>
      <p:sp>
        <p:nvSpPr>
          <p:cNvPr id="4" name="Slide Number Placeholder 3"/>
          <p:cNvSpPr>
            <a:spLocks noGrp="1"/>
          </p:cNvSpPr>
          <p:nvPr>
            <p:ph type="sldNum" sz="quarter" idx="5"/>
          </p:nvPr>
        </p:nvSpPr>
        <p:spPr/>
        <p:txBody>
          <a:bodyPr/>
          <a:lstStyle/>
          <a:p>
            <a:fld id="{379F2E11-A417-46D6-B848-D4E73FF7C7C0}" type="slidenum">
              <a:rPr lang="en-AU" smtClean="0"/>
              <a:t>42</a:t>
            </a:fld>
            <a:endParaRPr lang="en-AU"/>
          </a:p>
        </p:txBody>
      </p:sp>
    </p:spTree>
    <p:extLst>
      <p:ext uri="{BB962C8B-B14F-4D97-AF65-F5344CB8AC3E}">
        <p14:creationId xmlns:p14="http://schemas.microsoft.com/office/powerpoint/2010/main" val="2118154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RPA Remotely Piloted Aircraft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444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original name was RS-71 Blackbird but was changed to SR by military dude who altered what the US President was going to say and name stuck. </a:t>
            </a:r>
          </a:p>
          <a:p>
            <a:r>
              <a:rPr lang="en-GB" dirty="0"/>
              <a:t>Only 32 built, never shot down, 12 crashed, 1 pilot died.</a:t>
            </a:r>
          </a:p>
          <a:p>
            <a:r>
              <a:rPr lang="en-GB" dirty="0"/>
              <a:t>Titanium. Flew for 50 years, outrun missiles. Fly too high 85,000 ft + and max speed 4.000 km/h. Low radar cross section. Nose cones (moved 26 in) and subsonic air into engine. P &amp; W designed to run on afterburner all the time. </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43</a:t>
            </a:fld>
            <a:endParaRPr lang="en-AU"/>
          </a:p>
        </p:txBody>
      </p:sp>
    </p:spTree>
    <p:extLst>
      <p:ext uri="{BB962C8B-B14F-4D97-AF65-F5344CB8AC3E}">
        <p14:creationId xmlns:p14="http://schemas.microsoft.com/office/powerpoint/2010/main" val="2880151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Carried min fuel to take stress off tyres, refuel immediately after </a:t>
            </a:r>
            <a:r>
              <a:rPr lang="en-GB" dirty="0" err="1"/>
              <a:t>takeoff</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019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SR72 drone, hypersonic, Mach 6 – 7,400 kph</a:t>
            </a:r>
          </a:p>
          <a:p>
            <a:r>
              <a:rPr lang="en-GB" dirty="0"/>
              <a:t>Intelligence, reconnaissance, strike missions.</a:t>
            </a:r>
          </a:p>
          <a:p>
            <a:r>
              <a:rPr lang="en-GB" dirty="0"/>
              <a:t>Carry hypersonic weapons.</a:t>
            </a:r>
          </a:p>
          <a:p>
            <a:r>
              <a:rPr lang="en-GB" dirty="0"/>
              <a:t>Did develop HTV-2 which flew to Mach 20 – 20,800 kph. Surface temp 1926 C. To study aerodynamics, thermal effects guidance, navigation control.</a:t>
            </a:r>
          </a:p>
          <a:p>
            <a:r>
              <a:rPr lang="en-GB" dirty="0"/>
              <a:t>Hypersonic = &gt;Mach 5 (about 6,174 kph)</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45</a:t>
            </a:fld>
            <a:endParaRPr lang="en-AU"/>
          </a:p>
        </p:txBody>
      </p:sp>
    </p:spTree>
    <p:extLst>
      <p:ext uri="{BB962C8B-B14F-4D97-AF65-F5344CB8AC3E}">
        <p14:creationId xmlns:p14="http://schemas.microsoft.com/office/powerpoint/2010/main" val="3643403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1964 A Soviet mathematician published a theoretical paper showing that strength of radar returns is related to edge configurations and not size. </a:t>
            </a:r>
          </a:p>
          <a:p>
            <a:r>
              <a:rPr lang="en-GB" dirty="0"/>
              <a:t>Depends on wing surface and edge but aircraft would become aerodynamically unstable. F-117 is subsonic, no afterburners (IR signature).</a:t>
            </a:r>
          </a:p>
          <a:p>
            <a:r>
              <a:rPr lang="en-GB" dirty="0"/>
              <a:t>Model on a pole with radars. Had radar absorbing material on surfaces, angles deflected radar.</a:t>
            </a:r>
          </a:p>
          <a:p>
            <a:r>
              <a:rPr lang="en-GB" dirty="0"/>
              <a:t>When an F-117 crashed in </a:t>
            </a:r>
            <a:r>
              <a:rPr lang="en-GB" dirty="0">
                <a:hlinkClick r:id="rId3" tooltip="Sequoia National Forest"/>
              </a:rPr>
              <a:t>Sequoia National Forest</a:t>
            </a:r>
            <a:r>
              <a:rPr lang="en-GB" dirty="0"/>
              <a:t> in July 1986, killing the pilot and starting a fire, the Air Force established </a:t>
            </a:r>
            <a:r>
              <a:rPr lang="en-GB" dirty="0">
                <a:hlinkClick r:id="rId4" tooltip="Restricted airspace"/>
              </a:rPr>
              <a:t>restricted airspace</a:t>
            </a:r>
            <a:r>
              <a:rPr lang="en-GB" dirty="0"/>
              <a:t>. Armed guards prohibited entry, including firefighters, and a </a:t>
            </a:r>
            <a:r>
              <a:rPr lang="en-GB" dirty="0">
                <a:hlinkClick r:id="rId5" tooltip="Helicopter gunship"/>
              </a:rPr>
              <a:t>helicopter gunship</a:t>
            </a:r>
            <a:r>
              <a:rPr lang="en-GB" dirty="0"/>
              <a:t> circled the site. All F-117 debris was replaced with remains of a </a:t>
            </a:r>
            <a:r>
              <a:rPr lang="en-GB" dirty="0">
                <a:hlinkClick r:id="rId6" tooltip="F-101A Voodoo"/>
              </a:rPr>
              <a:t>F-101A Voodoo</a:t>
            </a:r>
            <a:r>
              <a:rPr lang="en-GB" dirty="0"/>
              <a:t> crash stored at Area 51</a:t>
            </a:r>
          </a:p>
          <a:p>
            <a:r>
              <a:rPr lang="en-GB" dirty="0"/>
              <a:t>Some still flying.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459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47</a:t>
            </a:fld>
            <a:endParaRPr lang="en-AU"/>
          </a:p>
        </p:txBody>
      </p:sp>
    </p:spTree>
    <p:extLst>
      <p:ext uri="{BB962C8B-B14F-4D97-AF65-F5344CB8AC3E}">
        <p14:creationId xmlns:p14="http://schemas.microsoft.com/office/powerpoint/2010/main" val="27253888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Centre of gravity and centre of lift, horizontal stabiliser on tail. One crashed on </a:t>
            </a:r>
            <a:r>
              <a:rPr lang="en-GB" dirty="0" err="1"/>
              <a:t>takeoff</a:t>
            </a:r>
            <a:r>
              <a:rPr lang="en-GB" dirty="0"/>
              <a:t> due to water getting into sensors. </a:t>
            </a:r>
          </a:p>
          <a:p>
            <a:r>
              <a:rPr lang="en-GB" dirty="0"/>
              <a:t>20 built, first in 1989</a:t>
            </a:r>
          </a:p>
          <a:p>
            <a:r>
              <a:rPr lang="en-GB" dirty="0"/>
              <a:t>Has toilet, bed, microwave. Range 11,000 km</a:t>
            </a:r>
          </a:p>
          <a:p>
            <a:r>
              <a:rPr lang="en-GB" dirty="0"/>
              <a:t>Replacement: B-21 Raider, first have been built.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862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Boeing needed to upgrade the 737 to compete with Airbus. Corporates (money) in charge rather than engineers (safety). Modified 737 to avoid building new AC and needing certification. Moved engines forward. C of G changes with fuel burn etc. </a:t>
            </a:r>
            <a:r>
              <a:rPr lang="en-GB" dirty="0" err="1"/>
              <a:t>Diffult</a:t>
            </a:r>
            <a:r>
              <a:rPr lang="en-GB" dirty="0"/>
              <a:t> to control so MCAS </a:t>
            </a:r>
            <a:r>
              <a:rPr lang="en-GB" dirty="0" err="1"/>
              <a:t>Maneuvering</a:t>
            </a:r>
            <a:r>
              <a:rPr lang="en-GB" dirty="0"/>
              <a:t> Characteristics Augmentation System for trim. Made changes after FAA approval, relied on a single sensor (</a:t>
            </a:r>
            <a:r>
              <a:rPr lang="en-GB" dirty="0" err="1"/>
              <a:t>AoA</a:t>
            </a:r>
            <a:r>
              <a:rPr lang="en-GB" dirty="0"/>
              <a:t>), there were 2 but didn’t expect them both to agree, failure would generate corrective nosedive just after </a:t>
            </a:r>
            <a:r>
              <a:rPr lang="en-GB" dirty="0" err="1"/>
              <a:t>takeoff</a:t>
            </a:r>
            <a:r>
              <a:rPr lang="en-GB" dirty="0"/>
              <a:t>. No reference to MCAS in flight manuals to minimise pilot training. There was a switch that could turn it off. </a:t>
            </a:r>
          </a:p>
          <a:p>
            <a:r>
              <a:rPr lang="en-GB" dirty="0"/>
              <a:t>Still </a:t>
            </a:r>
            <a:r>
              <a:rPr lang="en-GB" dirty="0" err="1"/>
              <a:t>ony</a:t>
            </a:r>
            <a:r>
              <a:rPr lang="en-GB" dirty="0"/>
              <a:t> 2 sensors – often 3, if an issue with one it is disregarded.  Lion Air Ethiopian Airlines. </a:t>
            </a:r>
          </a:p>
          <a:p>
            <a:r>
              <a:rPr lang="en-GB" dirty="0"/>
              <a:t>To pay $2.5 bn to airlines and families, $243 m criminal penalty and criminal charges dropped in 3 years if compensation paid. Reason: Boeing is huge Defence contractor and prohibited from future contracts.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6072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50</a:t>
            </a:fld>
            <a:endParaRPr lang="en-AU"/>
          </a:p>
        </p:txBody>
      </p:sp>
    </p:spTree>
    <p:extLst>
      <p:ext uri="{BB962C8B-B14F-4D97-AF65-F5344CB8AC3E}">
        <p14:creationId xmlns:p14="http://schemas.microsoft.com/office/powerpoint/2010/main" val="2738475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above 120 m (400 ft)</a:t>
            </a:r>
          </a:p>
          <a:p>
            <a:r>
              <a:rPr lang="en-GB" dirty="0"/>
              <a:t>30 m from people horizontally – except for those involved in operation/navigation of the drone</a:t>
            </a:r>
          </a:p>
          <a:p>
            <a:r>
              <a:rPr lang="en-GB" dirty="0"/>
              <a:t>Operate only one drone at once</a:t>
            </a:r>
          </a:p>
          <a:p>
            <a:r>
              <a:rPr lang="en-GB" dirty="0"/>
              <a:t>Line of sight – visual by eyes, no device, screen, goggles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Must not fly over people – beaches, festivals, sporting events, busy roads, pedestrians on footpaths.</a:t>
            </a:r>
          </a:p>
          <a:p>
            <a:endParaRPr lang="en-GB" dirty="0"/>
          </a:p>
          <a:p>
            <a:r>
              <a:rPr lang="en-GB" dirty="0"/>
              <a:t>Non- controlled operate only if no aircraft operating in the area, can’t be in airport or on approach/departure paths</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7</a:t>
            </a:fld>
            <a:endParaRPr lang="en-AU"/>
          </a:p>
        </p:txBody>
      </p:sp>
    </p:spTree>
    <p:extLst>
      <p:ext uri="{BB962C8B-B14F-4D97-AF65-F5344CB8AC3E}">
        <p14:creationId xmlns:p14="http://schemas.microsoft.com/office/powerpoint/2010/main" val="2636334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5.5 km applies to drones &gt; 250 g </a:t>
            </a:r>
          </a:p>
          <a:p>
            <a:r>
              <a:rPr lang="en-GB" dirty="0"/>
              <a:t>Non-controlled: can fly within 5.5 km, must land if become aware of manned aircraft nearby, not within airport and not in arrival/departure paths.</a:t>
            </a:r>
          </a:p>
          <a:p>
            <a:r>
              <a:rPr lang="en-GB" dirty="0"/>
              <a:t>My experience at Archerfield.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Private property – not illegal, must be less than 2 kg, not used for commercial gain. Recording footage still lawful. Should seek permission. </a:t>
            </a:r>
            <a:endParaRPr lang="en-AU" dirty="0"/>
          </a:p>
          <a:p>
            <a:r>
              <a:rPr lang="en-GB" dirty="0"/>
              <a:t>Visibility – no fog or cloud</a:t>
            </a:r>
          </a:p>
          <a:p>
            <a:r>
              <a:rPr lang="en-GB" dirty="0"/>
              <a:t>Operate at night – must have remotely piloted aircraft operator’s licence or remote pilot licence</a:t>
            </a:r>
          </a:p>
          <a:p>
            <a:r>
              <a:rPr lang="en-GB" dirty="0"/>
              <a:t>Operate safely – no aerobatics, wind shear. Above 25 kg must have CASA approval.</a:t>
            </a:r>
          </a:p>
        </p:txBody>
      </p:sp>
      <p:sp>
        <p:nvSpPr>
          <p:cNvPr id="4" name="Slide Number Placeholder 3"/>
          <p:cNvSpPr>
            <a:spLocks noGrp="1"/>
          </p:cNvSpPr>
          <p:nvPr>
            <p:ph type="sldNum" sz="quarter" idx="5"/>
          </p:nvPr>
        </p:nvSpPr>
        <p:spPr/>
        <p:txBody>
          <a:bodyPr/>
          <a:lstStyle/>
          <a:p>
            <a:fld id="{379F2E11-A417-46D6-B848-D4E73FF7C7C0}" type="slidenum">
              <a:rPr lang="en-AU" smtClean="0"/>
              <a:t>8</a:t>
            </a:fld>
            <a:endParaRPr lang="en-AU"/>
          </a:p>
        </p:txBody>
      </p:sp>
    </p:spTree>
    <p:extLst>
      <p:ext uri="{BB962C8B-B14F-4D97-AF65-F5344CB8AC3E}">
        <p14:creationId xmlns:p14="http://schemas.microsoft.com/office/powerpoint/2010/main" val="1956493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Emergency: road accidents, bushfires, police activity, S and R. Issues with public trying to help.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Wind, 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Not illegal to fly over private property. Photography. Privacy Act does not apply to individuals acting in a private capacity (</a:t>
            </a:r>
            <a:r>
              <a:rPr lang="en-GB" sz="1200" dirty="0" err="1"/>
              <a:t>coys</a:t>
            </a:r>
            <a:r>
              <a:rPr lang="en-GB" sz="1200" dirty="0"/>
              <a:t> with turnover &gt;$3m). Law has not kept up e.g. stalking.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9</a:t>
            </a:fld>
            <a:endParaRPr lang="en-AU"/>
          </a:p>
        </p:txBody>
      </p:sp>
    </p:spTree>
    <p:extLst>
      <p:ext uri="{BB962C8B-B14F-4D97-AF65-F5344CB8AC3E}">
        <p14:creationId xmlns:p14="http://schemas.microsoft.com/office/powerpoint/2010/main" val="2063104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Commercial use – must register, have remotely piloted aircraft operator’s certificate - licence</a:t>
            </a:r>
          </a:p>
          <a:p>
            <a:r>
              <a:rPr lang="en-GB" dirty="0"/>
              <a:t>Record: 3,051 drones in China, used at US 2019 Super Bowl and President Biden’s victory speech in 2020. Very expensive. </a:t>
            </a:r>
          </a:p>
          <a:p>
            <a:r>
              <a:rPr lang="en-GB" dirty="0"/>
              <a:t>Vivid in Sydney – special exemption for night, risk assessment, from a barge in 2022.</a:t>
            </a:r>
          </a:p>
          <a:p>
            <a:r>
              <a:rPr lang="en-GB" dirty="0"/>
              <a:t>Use AI, RF tech, GPS etc. Can autonomously navigate through forests, uses IOT. Overall called swarm intelligence, very mathematical, based on ant, bee etc algorithms. One system called Galileo for automated flight systems. </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10</a:t>
            </a:fld>
            <a:endParaRPr lang="en-AU"/>
          </a:p>
        </p:txBody>
      </p:sp>
    </p:spTree>
    <p:extLst>
      <p:ext uri="{BB962C8B-B14F-4D97-AF65-F5344CB8AC3E}">
        <p14:creationId xmlns:p14="http://schemas.microsoft.com/office/powerpoint/2010/main" val="136619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drone record – Chinese space station.</a:t>
            </a:r>
            <a:endParaRPr lang="en-AU" dirty="0"/>
          </a:p>
        </p:txBody>
      </p:sp>
      <p:sp>
        <p:nvSpPr>
          <p:cNvPr id="4" name="Slide Number Placeholder 3"/>
          <p:cNvSpPr>
            <a:spLocks noGrp="1"/>
          </p:cNvSpPr>
          <p:nvPr>
            <p:ph type="sldNum" sz="quarter" idx="5"/>
          </p:nvPr>
        </p:nvSpPr>
        <p:spPr/>
        <p:txBody>
          <a:bodyPr/>
          <a:lstStyle/>
          <a:p>
            <a:fld id="{379F2E11-A417-46D6-B848-D4E73FF7C7C0}" type="slidenum">
              <a:rPr lang="en-AU" smtClean="0"/>
              <a:t>11</a:t>
            </a:fld>
            <a:endParaRPr lang="en-AU"/>
          </a:p>
        </p:txBody>
      </p:sp>
    </p:spTree>
    <p:extLst>
      <p:ext uri="{BB962C8B-B14F-4D97-AF65-F5344CB8AC3E}">
        <p14:creationId xmlns:p14="http://schemas.microsoft.com/office/powerpoint/2010/main" val="1211513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6/9/2022</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80573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6/9/2022</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08554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6/9/2022</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3893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6/9/2022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93133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6/9/2022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21617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6/9/2022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9493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6/9/2022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0568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6/9/2022</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40581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6/9/2022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36023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6/9/2022</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66917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7D41C-275D-4763-BB9D-177F7957C62C}"/>
              </a:ext>
            </a:extLst>
          </p:cNvPr>
          <p:cNvSpPr>
            <a:spLocks noGrp="1"/>
          </p:cNvSpPr>
          <p:nvPr>
            <p:ph type="title"/>
          </p:nvPr>
        </p:nvSpPr>
        <p:spPr/>
        <p:txBody>
          <a:bodyPr/>
          <a:lstStyle/>
          <a:p>
            <a:pPr algn="ctr"/>
            <a:r>
              <a:rPr lang="en-GB" sz="2800" dirty="0">
                <a:solidFill>
                  <a:schemeClr val="tx1"/>
                </a:solidFill>
                <a:latin typeface="Times New Roman" panose="02020603050405020304" pitchFamily="18" charset="0"/>
                <a:cs typeface="Times New Roman" panose="02020603050405020304" pitchFamily="18" charset="0"/>
              </a:rPr>
              <a:t>Aspects of Military and Civilian Unmanned Aviation in the Australian Sphere of Influence</a:t>
            </a:r>
            <a:endParaRPr lang="en-AU" dirty="0">
              <a:solidFill>
                <a:schemeClr val="tx1"/>
              </a:solidFill>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C14EB309-A46E-42FF-AE5E-70E140C065D1}"/>
              </a:ext>
            </a:extLst>
          </p:cNvPr>
          <p:cNvPicPr>
            <a:picLocks noGrp="1" noChangeAspect="1"/>
          </p:cNvPicPr>
          <p:nvPr>
            <p:ph idx="1"/>
          </p:nvPr>
        </p:nvPicPr>
        <p:blipFill>
          <a:blip r:embed="rId2"/>
          <a:stretch>
            <a:fillRect/>
          </a:stretch>
        </p:blipFill>
        <p:spPr>
          <a:xfrm>
            <a:off x="2150723" y="1890876"/>
            <a:ext cx="7890553" cy="4881243"/>
          </a:xfrm>
        </p:spPr>
      </p:pic>
    </p:spTree>
    <p:extLst>
      <p:ext uri="{BB962C8B-B14F-4D97-AF65-F5344CB8AC3E}">
        <p14:creationId xmlns:p14="http://schemas.microsoft.com/office/powerpoint/2010/main" val="3904704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a:bodyPr>
          <a:lstStyle/>
          <a:p>
            <a:r>
              <a:rPr lang="en-GB" sz="4000" dirty="0"/>
              <a:t>Individual - hold remote pilot licence</a:t>
            </a:r>
          </a:p>
          <a:p>
            <a:r>
              <a:rPr lang="en-GB" sz="4000" dirty="0"/>
              <a:t>Organisation - hold remote pilot operator certificate</a:t>
            </a:r>
          </a:p>
          <a:p>
            <a:r>
              <a:rPr lang="en-GB" sz="4000" dirty="0"/>
              <a:t>Swarm technology</a:t>
            </a:r>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Commercial drone operation</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617657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527AA-33BD-1955-8550-DD2FCB01A9CE}"/>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5D6A35E7-743A-6A2C-8BCB-36669542748E}"/>
              </a:ext>
            </a:extLst>
          </p:cNvPr>
          <p:cNvPicPr>
            <a:picLocks noGrp="1" noChangeAspect="1"/>
          </p:cNvPicPr>
          <p:nvPr>
            <p:ph idx="1"/>
          </p:nvPr>
        </p:nvPicPr>
        <p:blipFill>
          <a:blip r:embed="rId3"/>
          <a:stretch>
            <a:fillRect/>
          </a:stretch>
        </p:blipFill>
        <p:spPr>
          <a:xfrm>
            <a:off x="2887039" y="702156"/>
            <a:ext cx="6186664" cy="5932419"/>
          </a:xfrm>
        </p:spPr>
      </p:pic>
    </p:spTree>
    <p:extLst>
      <p:ext uri="{BB962C8B-B14F-4D97-AF65-F5344CB8AC3E}">
        <p14:creationId xmlns:p14="http://schemas.microsoft.com/office/powerpoint/2010/main" val="2060123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a:xfrm>
            <a:off x="581192" y="2340864"/>
            <a:ext cx="11029615" cy="3577051"/>
          </a:xfrm>
        </p:spPr>
        <p:txBody>
          <a:bodyPr>
            <a:normAutofit fontScale="77500" lnSpcReduction="20000"/>
          </a:bodyPr>
          <a:lstStyle/>
          <a:p>
            <a:r>
              <a:rPr lang="en-GB" sz="4000" dirty="0"/>
              <a:t>Flight paths</a:t>
            </a:r>
          </a:p>
          <a:p>
            <a:r>
              <a:rPr lang="en-GB" sz="4000" dirty="0"/>
              <a:t>Flight rules</a:t>
            </a:r>
          </a:p>
          <a:p>
            <a:r>
              <a:rPr lang="en-GB" sz="4000" dirty="0"/>
              <a:t>Drone size</a:t>
            </a:r>
          </a:p>
          <a:p>
            <a:r>
              <a:rPr lang="en-GB" sz="4000" dirty="0"/>
              <a:t>Altitude ceilings</a:t>
            </a:r>
          </a:p>
          <a:p>
            <a:r>
              <a:rPr lang="en-GB" sz="4000" dirty="0"/>
              <a:t>Prohibited areas</a:t>
            </a:r>
          </a:p>
          <a:p>
            <a:r>
              <a:rPr lang="en-GB" sz="4000" dirty="0"/>
              <a:t>Meteorology</a:t>
            </a:r>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Future civilian operating issues</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994862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fontScale="85000" lnSpcReduction="10000"/>
          </a:bodyPr>
          <a:lstStyle/>
          <a:p>
            <a:r>
              <a:rPr lang="en-GB" sz="4000" dirty="0"/>
              <a:t>One of 4 in the world (Canberra, Helsinki, Christiansburg)</a:t>
            </a:r>
          </a:p>
          <a:p>
            <a:r>
              <a:rPr lang="en-GB" sz="4000" dirty="0"/>
              <a:t>Owned by Alphabet (Google)</a:t>
            </a:r>
          </a:p>
          <a:p>
            <a:r>
              <a:rPr lang="en-GB" sz="4000" dirty="0"/>
              <a:t>Deliver range of products</a:t>
            </a:r>
          </a:p>
          <a:p>
            <a:r>
              <a:rPr lang="en-GB" sz="4000" dirty="0"/>
              <a:t>Altitude ceilings</a:t>
            </a:r>
          </a:p>
          <a:p>
            <a:r>
              <a:rPr lang="en-GB" sz="4000" dirty="0"/>
              <a:t>Prohibited areas</a:t>
            </a:r>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Commercial operation in Logan</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988475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8329DB-7240-4840-9F9F-A442676C1557}"/>
              </a:ext>
            </a:extLst>
          </p:cNvPr>
          <p:cNvPicPr>
            <a:picLocks noGrp="1" noChangeAspect="1"/>
          </p:cNvPicPr>
          <p:nvPr>
            <p:ph idx="1"/>
          </p:nvPr>
        </p:nvPicPr>
        <p:blipFill>
          <a:blip r:embed="rId3"/>
          <a:stretch>
            <a:fillRect/>
          </a:stretch>
        </p:blipFill>
        <p:spPr>
          <a:xfrm>
            <a:off x="893851" y="2083123"/>
            <a:ext cx="10274157" cy="3840340"/>
          </a:xfrm>
        </p:spPr>
      </p:pic>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Commercial operation in Logan</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3968469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a:bodyPr>
          <a:lstStyle/>
          <a:p>
            <a:r>
              <a:rPr lang="en-GB" sz="4000" dirty="0"/>
              <a:t>Military context</a:t>
            </a:r>
          </a:p>
          <a:p>
            <a:pPr marL="0" indent="0">
              <a:buNone/>
            </a:pPr>
            <a:endParaRPr lang="en-AU" sz="4000" dirty="0"/>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Drones</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808161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xplosion Moment_ Venezuelan President Maduro unharmed after drone attack">
            <a:hlinkClick r:id="" action="ppaction://media"/>
            <a:extLst>
              <a:ext uri="{FF2B5EF4-FFF2-40B4-BE49-F238E27FC236}">
                <a16:creationId xmlns:a16="http://schemas.microsoft.com/office/drawing/2014/main" id="{21827D32-F084-4252-87CA-C75327849D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2864" y="198486"/>
            <a:ext cx="11486272" cy="6461028"/>
          </a:xfrm>
          <a:prstGeom prst="rect">
            <a:avLst/>
          </a:prstGeom>
        </p:spPr>
      </p:pic>
    </p:spTree>
    <p:extLst>
      <p:ext uri="{BB962C8B-B14F-4D97-AF65-F5344CB8AC3E}">
        <p14:creationId xmlns:p14="http://schemas.microsoft.com/office/powerpoint/2010/main" val="353135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13F8D1-EEFE-4B83-BC0B-F2CF90B38622}"/>
              </a:ext>
            </a:extLst>
          </p:cNvPr>
          <p:cNvSpPr txBox="1"/>
          <p:nvPr/>
        </p:nvSpPr>
        <p:spPr>
          <a:xfrm>
            <a:off x="3048856" y="2831404"/>
            <a:ext cx="6097712" cy="923330"/>
          </a:xfrm>
          <a:prstGeom prst="rect">
            <a:avLst/>
          </a:prstGeom>
          <a:noFill/>
        </p:spPr>
        <p:txBody>
          <a:bodyPr wrap="square">
            <a:spAutoFit/>
          </a:bodyPr>
          <a:lstStyle/>
          <a:p>
            <a:endParaRPr lang="en-AU" dirty="0"/>
          </a:p>
          <a:p>
            <a:endParaRPr lang="en-AU" dirty="0"/>
          </a:p>
          <a:p>
            <a:endParaRPr lang="en-AU" dirty="0"/>
          </a:p>
        </p:txBody>
      </p:sp>
      <p:pic>
        <p:nvPicPr>
          <p:cNvPr id="10" name="Drone 2 Technology - Weaponry-1">
            <a:hlinkClick r:id="" action="ppaction://media"/>
            <a:extLst>
              <a:ext uri="{FF2B5EF4-FFF2-40B4-BE49-F238E27FC236}">
                <a16:creationId xmlns:a16="http://schemas.microsoft.com/office/drawing/2014/main" id="{ADDC1A0E-7A7B-4FCD-9E5D-AF61830F0E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14555" y="113931"/>
            <a:ext cx="6630137" cy="6630137"/>
          </a:xfrm>
          <a:prstGeom prst="rect">
            <a:avLst/>
          </a:prstGeom>
        </p:spPr>
      </p:pic>
    </p:spTree>
    <p:extLst>
      <p:ext uri="{BB962C8B-B14F-4D97-AF65-F5344CB8AC3E}">
        <p14:creationId xmlns:p14="http://schemas.microsoft.com/office/powerpoint/2010/main" val="26242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26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a:bodyPr>
          <a:lstStyle/>
          <a:p>
            <a:endParaRPr lang="en-AU" sz="4000" dirty="0"/>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Drones in Ukraine</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pic>
        <p:nvPicPr>
          <p:cNvPr id="7" name="Picture 6">
            <a:extLst>
              <a:ext uri="{FF2B5EF4-FFF2-40B4-BE49-F238E27FC236}">
                <a16:creationId xmlns:a16="http://schemas.microsoft.com/office/drawing/2014/main" id="{0022898B-FDCE-A686-8A77-605161535BA9}"/>
              </a:ext>
            </a:extLst>
          </p:cNvPr>
          <p:cNvPicPr>
            <a:picLocks noChangeAspect="1"/>
          </p:cNvPicPr>
          <p:nvPr/>
        </p:nvPicPr>
        <p:blipFill>
          <a:blip r:embed="rId3"/>
          <a:stretch>
            <a:fillRect/>
          </a:stretch>
        </p:blipFill>
        <p:spPr>
          <a:xfrm>
            <a:off x="1942968" y="2188344"/>
            <a:ext cx="6389374" cy="3544636"/>
          </a:xfrm>
          <a:prstGeom prst="rect">
            <a:avLst/>
          </a:prstGeom>
        </p:spPr>
      </p:pic>
    </p:spTree>
    <p:extLst>
      <p:ext uri="{BB962C8B-B14F-4D97-AF65-F5344CB8AC3E}">
        <p14:creationId xmlns:p14="http://schemas.microsoft.com/office/powerpoint/2010/main" val="3299975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a:bodyPr>
          <a:lstStyle/>
          <a:p>
            <a:r>
              <a:rPr lang="en-GB" sz="4000" dirty="0"/>
              <a:t>Light – 2.5 kg</a:t>
            </a:r>
          </a:p>
          <a:p>
            <a:r>
              <a:rPr lang="en-GB" sz="4000" dirty="0"/>
              <a:t>Fits in backpack</a:t>
            </a:r>
          </a:p>
          <a:p>
            <a:r>
              <a:rPr lang="en-GB" sz="4000" dirty="0"/>
              <a:t>Single use, unmanned</a:t>
            </a:r>
          </a:p>
          <a:p>
            <a:r>
              <a:rPr lang="en-GB" sz="4000" dirty="0"/>
              <a:t>Launched from a tube</a:t>
            </a:r>
          </a:p>
          <a:p>
            <a:pPr marL="0" indent="0">
              <a:buNone/>
            </a:pPr>
            <a:endParaRPr lang="en-AU" sz="4000" dirty="0"/>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Switchblade 300 drone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1623366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E749638-3C45-4CE4-A22F-D794272EFFF1}"/>
              </a:ext>
            </a:extLst>
          </p:cNvPr>
          <p:cNvSpPr/>
          <p:nvPr/>
        </p:nvSpPr>
        <p:spPr>
          <a:xfrm>
            <a:off x="1560719" y="686145"/>
            <a:ext cx="8296102" cy="1223209"/>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Sponsorship</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
        <p:nvSpPr>
          <p:cNvPr id="6" name="TextBox 5">
            <a:extLst>
              <a:ext uri="{FF2B5EF4-FFF2-40B4-BE49-F238E27FC236}">
                <a16:creationId xmlns:a16="http://schemas.microsoft.com/office/drawing/2014/main" id="{EAEC01EE-C4E4-4159-878A-B37A707261E0}"/>
              </a:ext>
            </a:extLst>
          </p:cNvPr>
          <p:cNvSpPr txBox="1"/>
          <p:nvPr/>
        </p:nvSpPr>
        <p:spPr>
          <a:xfrm>
            <a:off x="2047509" y="2142053"/>
            <a:ext cx="7589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Franklin Gothic Book" panose="020B0502020104020203"/>
                <a:ea typeface="+mn-ea"/>
                <a:cs typeface="+mn-cs"/>
              </a:rPr>
              <a:t>And first a word from our sponsors</a:t>
            </a:r>
          </a:p>
        </p:txBody>
      </p:sp>
    </p:spTree>
    <p:extLst>
      <p:ext uri="{BB962C8B-B14F-4D97-AF65-F5344CB8AC3E}">
        <p14:creationId xmlns:p14="http://schemas.microsoft.com/office/powerpoint/2010/main" val="762713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a:bodyPr>
          <a:lstStyle/>
          <a:p>
            <a:pPr marL="0" indent="0">
              <a:buNone/>
            </a:pPr>
            <a:endParaRPr lang="en-GB" sz="4000" dirty="0"/>
          </a:p>
          <a:p>
            <a:pPr marL="0" indent="0">
              <a:buNone/>
            </a:pPr>
            <a:endParaRPr lang="en-AU" sz="4000" dirty="0"/>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Switchblade 300 drone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pic>
        <p:nvPicPr>
          <p:cNvPr id="5" name="Picture 4">
            <a:extLst>
              <a:ext uri="{FF2B5EF4-FFF2-40B4-BE49-F238E27FC236}">
                <a16:creationId xmlns:a16="http://schemas.microsoft.com/office/drawing/2014/main" id="{EC94F7CC-BB34-EF57-8BF8-05F5F1361DA9}"/>
              </a:ext>
            </a:extLst>
          </p:cNvPr>
          <p:cNvPicPr>
            <a:picLocks noChangeAspect="1"/>
          </p:cNvPicPr>
          <p:nvPr/>
        </p:nvPicPr>
        <p:blipFill>
          <a:blip r:embed="rId3"/>
          <a:stretch>
            <a:fillRect/>
          </a:stretch>
        </p:blipFill>
        <p:spPr>
          <a:xfrm>
            <a:off x="1871829" y="2118966"/>
            <a:ext cx="7344090" cy="4590057"/>
          </a:xfrm>
          <a:prstGeom prst="rect">
            <a:avLst/>
          </a:prstGeom>
        </p:spPr>
      </p:pic>
    </p:spTree>
    <p:extLst>
      <p:ext uri="{BB962C8B-B14F-4D97-AF65-F5344CB8AC3E}">
        <p14:creationId xmlns:p14="http://schemas.microsoft.com/office/powerpoint/2010/main" val="4184277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fontScale="92500" lnSpcReduction="20000"/>
          </a:bodyPr>
          <a:lstStyle/>
          <a:p>
            <a:r>
              <a:rPr lang="en-GB" sz="4000" dirty="0"/>
              <a:t>55 kg</a:t>
            </a:r>
          </a:p>
          <a:p>
            <a:r>
              <a:rPr lang="en-GB" sz="4000" dirty="0"/>
              <a:t>Target armour - tanks</a:t>
            </a:r>
          </a:p>
          <a:p>
            <a:r>
              <a:rPr lang="en-GB" sz="4000" dirty="0"/>
              <a:t>Single use, unmanned</a:t>
            </a:r>
          </a:p>
          <a:p>
            <a:r>
              <a:rPr lang="en-GB" sz="4000" dirty="0"/>
              <a:t>Launched from a tube</a:t>
            </a:r>
          </a:p>
          <a:p>
            <a:r>
              <a:rPr lang="en-GB" sz="4000" dirty="0"/>
              <a:t>Operator with tablet screen</a:t>
            </a:r>
            <a:endParaRPr lang="en-AU" sz="4000" dirty="0"/>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Switchblade 600 drone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3760598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D650D-50FE-2A4B-0CAA-21184881723D}"/>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43857D61-7B8A-30BC-C941-205CEDB62EB8}"/>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3E86FB0A-2A68-8C9A-B5B5-817BCFD3BFFD}"/>
              </a:ext>
            </a:extLst>
          </p:cNvPr>
          <p:cNvPicPr>
            <a:picLocks noChangeAspect="1"/>
          </p:cNvPicPr>
          <p:nvPr/>
        </p:nvPicPr>
        <p:blipFill>
          <a:blip r:embed="rId3"/>
          <a:stretch>
            <a:fillRect/>
          </a:stretch>
        </p:blipFill>
        <p:spPr>
          <a:xfrm>
            <a:off x="2711998" y="702157"/>
            <a:ext cx="6345720" cy="5842482"/>
          </a:xfrm>
          <a:prstGeom prst="rect">
            <a:avLst/>
          </a:prstGeom>
        </p:spPr>
      </p:pic>
    </p:spTree>
    <p:extLst>
      <p:ext uri="{BB962C8B-B14F-4D97-AF65-F5344CB8AC3E}">
        <p14:creationId xmlns:p14="http://schemas.microsoft.com/office/powerpoint/2010/main" val="464969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err="1">
                <a:ln>
                  <a:noFill/>
                </a:ln>
                <a:solidFill>
                  <a:prstClr val="white"/>
                </a:solidFill>
                <a:effectLst/>
                <a:uLnTx/>
                <a:uFillTx/>
                <a:latin typeface="Franklin Gothic Book" panose="020B0502020104020203"/>
                <a:ea typeface="+mn-ea"/>
                <a:cs typeface="+mn-cs"/>
              </a:rPr>
              <a:t>Bayraktar</a:t>
            </a: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 TB-2</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pic>
        <p:nvPicPr>
          <p:cNvPr id="5" name="Content Placeholder 4" descr="A picture containing sky, outdoor, road, plane&#10;&#10;Description automatically generated">
            <a:extLst>
              <a:ext uri="{FF2B5EF4-FFF2-40B4-BE49-F238E27FC236}">
                <a16:creationId xmlns:a16="http://schemas.microsoft.com/office/drawing/2014/main" id="{A8DDA493-DD56-2908-D19D-7649BB72C9EC}"/>
              </a:ext>
            </a:extLst>
          </p:cNvPr>
          <p:cNvPicPr>
            <a:picLocks noGrp="1" noChangeAspect="1"/>
          </p:cNvPicPr>
          <p:nvPr>
            <p:ph idx="1"/>
          </p:nvPr>
        </p:nvPicPr>
        <p:blipFill>
          <a:blip r:embed="rId3"/>
          <a:stretch>
            <a:fillRect/>
          </a:stretch>
        </p:blipFill>
        <p:spPr>
          <a:xfrm>
            <a:off x="1710009" y="2147675"/>
            <a:ext cx="7886054" cy="4530527"/>
          </a:xfrm>
          <a:prstGeom prst="rect">
            <a:avLst/>
          </a:prstGeom>
        </p:spPr>
      </p:pic>
    </p:spTree>
    <p:extLst>
      <p:ext uri="{BB962C8B-B14F-4D97-AF65-F5344CB8AC3E}">
        <p14:creationId xmlns:p14="http://schemas.microsoft.com/office/powerpoint/2010/main" val="2974783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fontScale="62500" lnSpcReduction="20000"/>
          </a:bodyPr>
          <a:lstStyle/>
          <a:p>
            <a:r>
              <a:rPr lang="en-GB" sz="4000" dirty="0"/>
              <a:t>Armoured fighting vehicles – 6</a:t>
            </a:r>
          </a:p>
          <a:p>
            <a:r>
              <a:rPr lang="en-GB" sz="4000" dirty="0"/>
              <a:t>Towed artillery – 5</a:t>
            </a:r>
          </a:p>
          <a:p>
            <a:r>
              <a:rPr lang="en-GB" sz="4000" dirty="0"/>
              <a:t>Surface to Air missile systems - 13</a:t>
            </a:r>
          </a:p>
          <a:p>
            <a:r>
              <a:rPr lang="en-GB" sz="4000" dirty="0"/>
              <a:t>Helicopters – 10</a:t>
            </a:r>
          </a:p>
          <a:p>
            <a:r>
              <a:rPr lang="en-GB" sz="4000" dirty="0"/>
              <a:t>Naval ships – 5</a:t>
            </a:r>
          </a:p>
          <a:p>
            <a:r>
              <a:rPr lang="en-GB" sz="4000" dirty="0"/>
              <a:t>Vehicles – 24</a:t>
            </a:r>
          </a:p>
          <a:p>
            <a:r>
              <a:rPr lang="en-GB" sz="4000" dirty="0"/>
              <a:t>Command posts - 3</a:t>
            </a:r>
          </a:p>
          <a:p>
            <a:pPr marL="0" indent="0">
              <a:buNone/>
            </a:pPr>
            <a:endParaRPr lang="en-AU" sz="4000" dirty="0"/>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kern="0" cap="none" dirty="0">
                <a:solidFill>
                  <a:prstClr val="white"/>
                </a:solidFill>
                <a:latin typeface="Franklin Gothic Book" panose="020B0502020104020203"/>
                <a:ea typeface="+mn-ea"/>
                <a:cs typeface="+mn-cs"/>
              </a:rPr>
              <a:t>How effective was the </a:t>
            </a:r>
            <a:r>
              <a:rPr lang="en-GB" sz="4000" kern="0" cap="none" dirty="0" err="1">
                <a:solidFill>
                  <a:prstClr val="white"/>
                </a:solidFill>
                <a:latin typeface="Franklin Gothic Book" panose="020B0502020104020203"/>
                <a:ea typeface="+mn-ea"/>
                <a:cs typeface="+mn-cs"/>
              </a:rPr>
              <a:t>Bayraktar</a:t>
            </a:r>
            <a:r>
              <a:rPr lang="en-GB" sz="4000" kern="0" cap="none" dirty="0">
                <a:solidFill>
                  <a:prstClr val="white"/>
                </a:solidFill>
                <a:latin typeface="Franklin Gothic Book" panose="020B0502020104020203"/>
                <a:ea typeface="+mn-ea"/>
                <a:cs typeface="+mn-cs"/>
              </a:rPr>
              <a:t> TB2?</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2273189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a:bodyPr>
          <a:lstStyle/>
          <a:p>
            <a:pPr marL="0" indent="0">
              <a:buNone/>
            </a:pPr>
            <a:endParaRPr lang="en-AU" sz="4000" dirty="0"/>
          </a:p>
        </p:txBody>
      </p:sp>
      <p:pic>
        <p:nvPicPr>
          <p:cNvPr id="5" name="Picture 4" descr="A picture containing text, people, aircraft, screenshot&#10;&#10;Description automatically generated">
            <a:extLst>
              <a:ext uri="{FF2B5EF4-FFF2-40B4-BE49-F238E27FC236}">
                <a16:creationId xmlns:a16="http://schemas.microsoft.com/office/drawing/2014/main" id="{3C28DE25-312F-EE9F-5F8D-B4D92AA3AAA5}"/>
              </a:ext>
            </a:extLst>
          </p:cNvPr>
          <p:cNvPicPr>
            <a:picLocks noChangeAspect="1"/>
          </p:cNvPicPr>
          <p:nvPr/>
        </p:nvPicPr>
        <p:blipFill>
          <a:blip r:embed="rId3"/>
          <a:stretch>
            <a:fillRect/>
          </a:stretch>
        </p:blipFill>
        <p:spPr>
          <a:xfrm>
            <a:off x="3115671" y="614625"/>
            <a:ext cx="6408473" cy="6094400"/>
          </a:xfrm>
          <a:prstGeom prst="rect">
            <a:avLst/>
          </a:prstGeom>
        </p:spPr>
      </p:pic>
      <p:sp>
        <p:nvSpPr>
          <p:cNvPr id="6" name="Title 5">
            <a:extLst>
              <a:ext uri="{FF2B5EF4-FFF2-40B4-BE49-F238E27FC236}">
                <a16:creationId xmlns:a16="http://schemas.microsoft.com/office/drawing/2014/main" id="{298F527D-64F9-E2B7-619A-92CCC2C650C5}"/>
              </a:ext>
            </a:extLst>
          </p:cNvPr>
          <p:cNvSpPr>
            <a:spLocks noGrp="1"/>
          </p:cNvSpPr>
          <p:nvPr>
            <p:ph type="title"/>
          </p:nvPr>
        </p:nvSpPr>
        <p:spPr/>
        <p:txBody>
          <a:bodyPr/>
          <a:lstStyle/>
          <a:p>
            <a:endParaRPr lang="en-AU"/>
          </a:p>
        </p:txBody>
      </p:sp>
    </p:spTree>
    <p:extLst>
      <p:ext uri="{BB962C8B-B14F-4D97-AF65-F5344CB8AC3E}">
        <p14:creationId xmlns:p14="http://schemas.microsoft.com/office/powerpoint/2010/main" val="1740122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4BF3-C633-897D-B4E0-A591C56D05CE}"/>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AE63D9AF-DB27-C694-5F53-8585906C0C9C}"/>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12B35929-0219-4DA4-F801-156580C3BEA5}"/>
              </a:ext>
            </a:extLst>
          </p:cNvPr>
          <p:cNvPicPr>
            <a:picLocks noChangeAspect="1"/>
          </p:cNvPicPr>
          <p:nvPr/>
        </p:nvPicPr>
        <p:blipFill>
          <a:blip r:embed="rId3"/>
          <a:stretch>
            <a:fillRect/>
          </a:stretch>
        </p:blipFill>
        <p:spPr>
          <a:xfrm>
            <a:off x="3380198" y="799782"/>
            <a:ext cx="4954177" cy="5819225"/>
          </a:xfrm>
          <a:prstGeom prst="rect">
            <a:avLst/>
          </a:prstGeom>
        </p:spPr>
      </p:pic>
    </p:spTree>
    <p:extLst>
      <p:ext uri="{BB962C8B-B14F-4D97-AF65-F5344CB8AC3E}">
        <p14:creationId xmlns:p14="http://schemas.microsoft.com/office/powerpoint/2010/main" val="1516687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kern="0" cap="none" dirty="0">
                <a:solidFill>
                  <a:prstClr val="white"/>
                </a:solidFill>
                <a:latin typeface="Franklin Gothic Book" panose="020B0502020104020203"/>
                <a:ea typeface="+mn-ea"/>
                <a:cs typeface="+mn-cs"/>
              </a:rPr>
              <a:t>The future</a:t>
            </a: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
        <p:nvSpPr>
          <p:cNvPr id="6" name="Content Placeholder 2">
            <a:extLst>
              <a:ext uri="{FF2B5EF4-FFF2-40B4-BE49-F238E27FC236}">
                <a16:creationId xmlns:a16="http://schemas.microsoft.com/office/drawing/2014/main" id="{768B5075-221E-2E07-26D4-F7FF0D17BA6C}"/>
              </a:ext>
            </a:extLst>
          </p:cNvPr>
          <p:cNvSpPr>
            <a:spLocks noGrp="1"/>
          </p:cNvSpPr>
          <p:nvPr>
            <p:ph idx="1"/>
          </p:nvPr>
        </p:nvSpPr>
        <p:spPr>
          <a:xfrm>
            <a:off x="581192" y="2340864"/>
            <a:ext cx="11029615" cy="3634486"/>
          </a:xfrm>
        </p:spPr>
        <p:txBody>
          <a:bodyPr>
            <a:normAutofit/>
          </a:bodyPr>
          <a:lstStyle/>
          <a:p>
            <a:r>
              <a:rPr lang="en-GB" sz="4000" dirty="0"/>
              <a:t>Drones used widely</a:t>
            </a:r>
          </a:p>
          <a:p>
            <a:r>
              <a:rPr lang="en-GB" sz="4000" dirty="0"/>
              <a:t>Phoenix Ghost drone</a:t>
            </a:r>
          </a:p>
          <a:p>
            <a:r>
              <a:rPr lang="en-GB" sz="4000" dirty="0"/>
              <a:t>Kamikaze drone</a:t>
            </a:r>
          </a:p>
          <a:p>
            <a:pPr marL="0" indent="0">
              <a:buNone/>
            </a:pPr>
            <a:endParaRPr lang="en-AU" sz="4000" dirty="0"/>
          </a:p>
        </p:txBody>
      </p:sp>
    </p:spTree>
    <p:extLst>
      <p:ext uri="{BB962C8B-B14F-4D97-AF65-F5344CB8AC3E}">
        <p14:creationId xmlns:p14="http://schemas.microsoft.com/office/powerpoint/2010/main" val="2818185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kern="0" cap="none" dirty="0">
                <a:solidFill>
                  <a:prstClr val="white"/>
                </a:solidFill>
                <a:latin typeface="Franklin Gothic Book" panose="020B0502020104020203"/>
                <a:ea typeface="+mn-ea"/>
                <a:cs typeface="+mn-cs"/>
              </a:rPr>
              <a:t>Commemorative Ukraine stamp</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pic>
        <p:nvPicPr>
          <p:cNvPr id="5" name="Content Placeholder 4" descr="A picture containing text&#10;&#10;Description automatically generated">
            <a:extLst>
              <a:ext uri="{FF2B5EF4-FFF2-40B4-BE49-F238E27FC236}">
                <a16:creationId xmlns:a16="http://schemas.microsoft.com/office/drawing/2014/main" id="{6B9804A5-87E8-AF0D-9D12-874C8F14CC11}"/>
              </a:ext>
            </a:extLst>
          </p:cNvPr>
          <p:cNvPicPr>
            <a:picLocks noGrp="1" noChangeAspect="1"/>
          </p:cNvPicPr>
          <p:nvPr>
            <p:ph idx="1"/>
          </p:nvPr>
        </p:nvPicPr>
        <p:blipFill>
          <a:blip r:embed="rId3"/>
          <a:stretch>
            <a:fillRect/>
          </a:stretch>
        </p:blipFill>
        <p:spPr>
          <a:xfrm>
            <a:off x="2414427" y="2095928"/>
            <a:ext cx="6926850" cy="4402343"/>
          </a:xfrm>
          <a:prstGeom prst="rect">
            <a:avLst/>
          </a:prstGeom>
        </p:spPr>
      </p:pic>
    </p:spTree>
    <p:extLst>
      <p:ext uri="{BB962C8B-B14F-4D97-AF65-F5344CB8AC3E}">
        <p14:creationId xmlns:p14="http://schemas.microsoft.com/office/powerpoint/2010/main" val="1511549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a:bodyPr>
          <a:lstStyle/>
          <a:p>
            <a:r>
              <a:rPr lang="en-GB" sz="4000" dirty="0"/>
              <a:t>Civilian threats</a:t>
            </a:r>
          </a:p>
          <a:p>
            <a:r>
              <a:rPr lang="en-GB" sz="4000" dirty="0"/>
              <a:t>Military use</a:t>
            </a:r>
          </a:p>
          <a:p>
            <a:pPr marL="0" indent="0">
              <a:buNone/>
            </a:pPr>
            <a:endParaRPr lang="en-AU" sz="4000" dirty="0"/>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Defence against drones</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2384485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E749638-3C45-4CE4-A22F-D794272EFFF1}"/>
              </a:ext>
            </a:extLst>
          </p:cNvPr>
          <p:cNvSpPr/>
          <p:nvPr/>
        </p:nvSpPr>
        <p:spPr>
          <a:xfrm>
            <a:off x="1560719" y="686145"/>
            <a:ext cx="8296102" cy="1223209"/>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Wilmore Funeral Home</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pic>
        <p:nvPicPr>
          <p:cNvPr id="7" name="Picture 6">
            <a:extLst>
              <a:ext uri="{FF2B5EF4-FFF2-40B4-BE49-F238E27FC236}">
                <a16:creationId xmlns:a16="http://schemas.microsoft.com/office/drawing/2014/main" id="{AA3C16FF-037E-45C2-8D72-1C1FF2C3F9FC}"/>
              </a:ext>
            </a:extLst>
          </p:cNvPr>
          <p:cNvPicPr>
            <a:picLocks noChangeAspect="1"/>
          </p:cNvPicPr>
          <p:nvPr/>
        </p:nvPicPr>
        <p:blipFill>
          <a:blip r:embed="rId3"/>
          <a:stretch>
            <a:fillRect/>
          </a:stretch>
        </p:blipFill>
        <p:spPr>
          <a:xfrm>
            <a:off x="1956153" y="2069814"/>
            <a:ext cx="7285854" cy="4691251"/>
          </a:xfrm>
          <a:prstGeom prst="rect">
            <a:avLst/>
          </a:prstGeom>
        </p:spPr>
      </p:pic>
    </p:spTree>
    <p:extLst>
      <p:ext uri="{BB962C8B-B14F-4D97-AF65-F5344CB8AC3E}">
        <p14:creationId xmlns:p14="http://schemas.microsoft.com/office/powerpoint/2010/main" val="2326773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E749638-3C45-4CE4-A22F-D794272EFFF1}"/>
              </a:ext>
            </a:extLst>
          </p:cNvPr>
          <p:cNvSpPr/>
          <p:nvPr/>
        </p:nvSpPr>
        <p:spPr>
          <a:xfrm>
            <a:off x="1560719" y="686145"/>
            <a:ext cx="8296102" cy="1223209"/>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Bruce Davis – anti drone concept</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
        <p:nvSpPr>
          <p:cNvPr id="6" name="TextBox 5">
            <a:extLst>
              <a:ext uri="{FF2B5EF4-FFF2-40B4-BE49-F238E27FC236}">
                <a16:creationId xmlns:a16="http://schemas.microsoft.com/office/drawing/2014/main" id="{EAEC01EE-C4E4-4159-878A-B37A707261E0}"/>
              </a:ext>
            </a:extLst>
          </p:cNvPr>
          <p:cNvSpPr txBox="1"/>
          <p:nvPr/>
        </p:nvSpPr>
        <p:spPr>
          <a:xfrm>
            <a:off x="578304" y="2002821"/>
            <a:ext cx="107780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p:txBody>
      </p:sp>
      <p:pic>
        <p:nvPicPr>
          <p:cNvPr id="7" name="Picture 6" descr="A picture containing bird, bird of prey, outdoor, eagle&#10;&#10;Description automatically generated">
            <a:extLst>
              <a:ext uri="{FF2B5EF4-FFF2-40B4-BE49-F238E27FC236}">
                <a16:creationId xmlns:a16="http://schemas.microsoft.com/office/drawing/2014/main" id="{78C04C27-047D-47B1-88B5-93BCD0DDE7EE}"/>
              </a:ext>
            </a:extLst>
          </p:cNvPr>
          <p:cNvPicPr>
            <a:picLocks noChangeAspect="1"/>
          </p:cNvPicPr>
          <p:nvPr/>
        </p:nvPicPr>
        <p:blipFill>
          <a:blip r:embed="rId3"/>
          <a:stretch>
            <a:fillRect/>
          </a:stretch>
        </p:blipFill>
        <p:spPr>
          <a:xfrm>
            <a:off x="3298004" y="2001256"/>
            <a:ext cx="5103263" cy="4733133"/>
          </a:xfrm>
          <a:prstGeom prst="rect">
            <a:avLst/>
          </a:prstGeom>
        </p:spPr>
      </p:pic>
    </p:spTree>
    <p:extLst>
      <p:ext uri="{BB962C8B-B14F-4D97-AF65-F5344CB8AC3E}">
        <p14:creationId xmlns:p14="http://schemas.microsoft.com/office/powerpoint/2010/main" val="2226683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a:bodyPr>
          <a:lstStyle/>
          <a:p>
            <a:pPr marL="0" indent="0">
              <a:buNone/>
            </a:pPr>
            <a:endParaRPr lang="en-GB" sz="4000" dirty="0"/>
          </a:p>
          <a:p>
            <a:pPr marL="0" indent="0">
              <a:buNone/>
            </a:pPr>
            <a:endParaRPr lang="en-AU" sz="4000" dirty="0"/>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Drone classifications</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pic>
        <p:nvPicPr>
          <p:cNvPr id="5" name="Picture 4">
            <a:extLst>
              <a:ext uri="{FF2B5EF4-FFF2-40B4-BE49-F238E27FC236}">
                <a16:creationId xmlns:a16="http://schemas.microsoft.com/office/drawing/2014/main" id="{7CA77594-4830-B0D2-35A7-3A1FA0C2F629}"/>
              </a:ext>
            </a:extLst>
          </p:cNvPr>
          <p:cNvPicPr>
            <a:picLocks noChangeAspect="1"/>
          </p:cNvPicPr>
          <p:nvPr/>
        </p:nvPicPr>
        <p:blipFill>
          <a:blip r:embed="rId3"/>
          <a:stretch>
            <a:fillRect/>
          </a:stretch>
        </p:blipFill>
        <p:spPr>
          <a:xfrm>
            <a:off x="1205663" y="2075380"/>
            <a:ext cx="9645870" cy="4080945"/>
          </a:xfrm>
          <a:prstGeom prst="rect">
            <a:avLst/>
          </a:prstGeom>
        </p:spPr>
      </p:pic>
    </p:spTree>
    <p:extLst>
      <p:ext uri="{BB962C8B-B14F-4D97-AF65-F5344CB8AC3E}">
        <p14:creationId xmlns:p14="http://schemas.microsoft.com/office/powerpoint/2010/main" val="3577169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err="1">
                <a:ln>
                  <a:noFill/>
                </a:ln>
                <a:solidFill>
                  <a:prstClr val="white"/>
                </a:solidFill>
                <a:effectLst/>
                <a:uLnTx/>
                <a:uFillTx/>
                <a:latin typeface="Franklin Gothic Book" panose="020B0502020104020203"/>
                <a:ea typeface="+mn-ea"/>
                <a:cs typeface="+mn-cs"/>
              </a:rPr>
              <a:t>Droneshield</a:t>
            </a: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 – passive defence</a:t>
            </a: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
        <p:nvSpPr>
          <p:cNvPr id="5" name="Content Placeholder 4">
            <a:extLst>
              <a:ext uri="{FF2B5EF4-FFF2-40B4-BE49-F238E27FC236}">
                <a16:creationId xmlns:a16="http://schemas.microsoft.com/office/drawing/2014/main" id="{273D2EEE-0955-61E4-1EE8-B738226B8FCB}"/>
              </a:ext>
            </a:extLst>
          </p:cNvPr>
          <p:cNvSpPr>
            <a:spLocks noGrp="1"/>
          </p:cNvSpPr>
          <p:nvPr>
            <p:ph idx="1"/>
          </p:nvPr>
        </p:nvSpPr>
        <p:spPr/>
        <p:txBody>
          <a:bodyPr/>
          <a:lstStyle/>
          <a:p>
            <a:endParaRPr lang="en-AU" dirty="0"/>
          </a:p>
        </p:txBody>
      </p:sp>
      <p:pic>
        <p:nvPicPr>
          <p:cNvPr id="7" name="Picture 6">
            <a:extLst>
              <a:ext uri="{FF2B5EF4-FFF2-40B4-BE49-F238E27FC236}">
                <a16:creationId xmlns:a16="http://schemas.microsoft.com/office/drawing/2014/main" id="{BACD0A2E-A867-D016-06C8-F7F83FDF9F9E}"/>
              </a:ext>
            </a:extLst>
          </p:cNvPr>
          <p:cNvPicPr>
            <a:picLocks noChangeAspect="1"/>
          </p:cNvPicPr>
          <p:nvPr/>
        </p:nvPicPr>
        <p:blipFill>
          <a:blip r:embed="rId3"/>
          <a:stretch>
            <a:fillRect/>
          </a:stretch>
        </p:blipFill>
        <p:spPr>
          <a:xfrm>
            <a:off x="2636057" y="1964914"/>
            <a:ext cx="5316142" cy="4893086"/>
          </a:xfrm>
          <a:prstGeom prst="rect">
            <a:avLst/>
          </a:prstGeom>
        </p:spPr>
      </p:pic>
    </p:spTree>
    <p:extLst>
      <p:ext uri="{BB962C8B-B14F-4D97-AF65-F5344CB8AC3E}">
        <p14:creationId xmlns:p14="http://schemas.microsoft.com/office/powerpoint/2010/main" val="2156017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a:bodyPr>
          <a:lstStyle/>
          <a:p>
            <a:pPr marL="0" indent="0">
              <a:buNone/>
            </a:pPr>
            <a:endParaRPr lang="en-GB" sz="4000" dirty="0"/>
          </a:p>
          <a:p>
            <a:pPr marL="0" indent="0">
              <a:buNone/>
            </a:pPr>
            <a:endParaRPr lang="en-AU" sz="4000" dirty="0"/>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Destruction of drones</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
        <p:nvSpPr>
          <p:cNvPr id="6" name="Content Placeholder 2">
            <a:extLst>
              <a:ext uri="{FF2B5EF4-FFF2-40B4-BE49-F238E27FC236}">
                <a16:creationId xmlns:a16="http://schemas.microsoft.com/office/drawing/2014/main" id="{21D3448F-A585-23A8-825F-6060F28C49BF}"/>
              </a:ext>
            </a:extLst>
          </p:cNvPr>
          <p:cNvSpPr txBox="1">
            <a:spLocks/>
          </p:cNvSpPr>
          <p:nvPr/>
        </p:nvSpPr>
        <p:spPr>
          <a:xfrm>
            <a:off x="733592" y="2493264"/>
            <a:ext cx="11029615" cy="3634486"/>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GB" sz="4000" dirty="0"/>
              <a:t>Directed energy - lasers</a:t>
            </a:r>
          </a:p>
          <a:p>
            <a:r>
              <a:rPr lang="en-GB" sz="4000" dirty="0"/>
              <a:t>Kinetic energy – guns, cannons</a:t>
            </a:r>
          </a:p>
          <a:p>
            <a:endParaRPr lang="en-GB" sz="4000" dirty="0"/>
          </a:p>
          <a:p>
            <a:pPr marL="0" indent="0">
              <a:buFont typeface="Wingdings 2" panose="05020102010507070707" pitchFamily="18" charset="2"/>
              <a:buNone/>
            </a:pPr>
            <a:endParaRPr lang="en-AU" sz="4000" dirty="0"/>
          </a:p>
        </p:txBody>
      </p:sp>
    </p:spTree>
    <p:extLst>
      <p:ext uri="{BB962C8B-B14F-4D97-AF65-F5344CB8AC3E}">
        <p14:creationId xmlns:p14="http://schemas.microsoft.com/office/powerpoint/2010/main" val="1385320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a:bodyPr>
          <a:lstStyle/>
          <a:p>
            <a:r>
              <a:rPr lang="en-GB" sz="4000" dirty="0"/>
              <a:t>Laser directed energy source</a:t>
            </a:r>
          </a:p>
          <a:p>
            <a:r>
              <a:rPr lang="en-GB" sz="4000" dirty="0"/>
              <a:t>Disabled drones in Group 1</a:t>
            </a:r>
          </a:p>
          <a:p>
            <a:r>
              <a:rPr lang="en-GB" sz="4000" dirty="0"/>
              <a:t>Rate: 20 drones/min at &gt; 1000 m</a:t>
            </a:r>
          </a:p>
          <a:p>
            <a:pPr marL="0" indent="0">
              <a:buNone/>
            </a:pPr>
            <a:endParaRPr lang="en-AU" sz="4000" dirty="0"/>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Electro Optic Systems – active defence</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2062317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5F98F-5100-AA66-06F1-345CB1BDD629}"/>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78AD9A96-7BCF-704B-ACF1-417C387477C9}"/>
              </a:ext>
            </a:extLst>
          </p:cNvPr>
          <p:cNvSpPr>
            <a:spLocks noGrp="1"/>
          </p:cNvSpPr>
          <p:nvPr>
            <p:ph idx="1"/>
          </p:nvPr>
        </p:nvSpPr>
        <p:spPr/>
        <p:txBody>
          <a:bodyPr/>
          <a:lstStyle/>
          <a:p>
            <a:endParaRPr lang="en-AU" dirty="0"/>
          </a:p>
        </p:txBody>
      </p:sp>
      <p:pic>
        <p:nvPicPr>
          <p:cNvPr id="5" name="Picture 4">
            <a:extLst>
              <a:ext uri="{FF2B5EF4-FFF2-40B4-BE49-F238E27FC236}">
                <a16:creationId xmlns:a16="http://schemas.microsoft.com/office/drawing/2014/main" id="{71A0FEBE-48FC-3F94-19C1-EDA3AB0532EA}"/>
              </a:ext>
            </a:extLst>
          </p:cNvPr>
          <p:cNvPicPr>
            <a:picLocks noChangeAspect="1"/>
          </p:cNvPicPr>
          <p:nvPr/>
        </p:nvPicPr>
        <p:blipFill>
          <a:blip r:embed="rId2"/>
          <a:stretch>
            <a:fillRect/>
          </a:stretch>
        </p:blipFill>
        <p:spPr>
          <a:xfrm>
            <a:off x="1331717" y="1255630"/>
            <a:ext cx="9281487" cy="5330105"/>
          </a:xfrm>
          <a:prstGeom prst="rect">
            <a:avLst/>
          </a:prstGeom>
        </p:spPr>
      </p:pic>
    </p:spTree>
    <p:extLst>
      <p:ext uri="{BB962C8B-B14F-4D97-AF65-F5344CB8AC3E}">
        <p14:creationId xmlns:p14="http://schemas.microsoft.com/office/powerpoint/2010/main" val="1701956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E31B891-EB68-0998-1F01-9F6AF52AF910}"/>
              </a:ext>
            </a:extLst>
          </p:cNvPr>
          <p:cNvPicPr>
            <a:picLocks noGrp="1" noChangeAspect="1"/>
          </p:cNvPicPr>
          <p:nvPr>
            <p:ph idx="1"/>
          </p:nvPr>
        </p:nvPicPr>
        <p:blipFill>
          <a:blip r:embed="rId3"/>
          <a:stretch>
            <a:fillRect/>
          </a:stretch>
        </p:blipFill>
        <p:spPr>
          <a:xfrm>
            <a:off x="2301412" y="1967248"/>
            <a:ext cx="7728096" cy="3567763"/>
          </a:xfrm>
        </p:spPr>
      </p:pic>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kern="0" cap="none" dirty="0">
                <a:solidFill>
                  <a:prstClr val="white"/>
                </a:solidFill>
                <a:latin typeface="Franklin Gothic Book" panose="020B0502020104020203"/>
                <a:ea typeface="+mn-ea"/>
                <a:cs typeface="+mn-cs"/>
              </a:rPr>
              <a:t>Ghost Bat</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1407449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22580-A666-8C6D-FF95-239D5EEE10FA}"/>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5DA40450-CED2-31FF-E864-BC02582FA632}"/>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1DD87480-E10F-3EAE-D826-A804F0ECCCF8}"/>
              </a:ext>
            </a:extLst>
          </p:cNvPr>
          <p:cNvPicPr>
            <a:picLocks noChangeAspect="1"/>
          </p:cNvPicPr>
          <p:nvPr/>
        </p:nvPicPr>
        <p:blipFill>
          <a:blip r:embed="rId3"/>
          <a:stretch>
            <a:fillRect/>
          </a:stretch>
        </p:blipFill>
        <p:spPr>
          <a:xfrm>
            <a:off x="1637015" y="702156"/>
            <a:ext cx="8917969" cy="5978766"/>
          </a:xfrm>
          <a:prstGeom prst="rect">
            <a:avLst/>
          </a:prstGeom>
        </p:spPr>
      </p:pic>
    </p:spTree>
    <p:extLst>
      <p:ext uri="{BB962C8B-B14F-4D97-AF65-F5344CB8AC3E}">
        <p14:creationId xmlns:p14="http://schemas.microsoft.com/office/powerpoint/2010/main" val="4096516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fontScale="77500" lnSpcReduction="20000"/>
          </a:bodyPr>
          <a:lstStyle/>
          <a:p>
            <a:r>
              <a:rPr lang="en-GB" sz="4000" dirty="0"/>
              <a:t>May not have a pilot</a:t>
            </a:r>
          </a:p>
          <a:p>
            <a:r>
              <a:rPr lang="en-GB" sz="4000" dirty="0"/>
              <a:t>Advanced digital capability</a:t>
            </a:r>
          </a:p>
          <a:p>
            <a:r>
              <a:rPr lang="en-GB" sz="4000" dirty="0"/>
              <a:t>Integrate with fleets of satellite drones and ground sensors</a:t>
            </a:r>
          </a:p>
          <a:p>
            <a:r>
              <a:rPr lang="en-GB" sz="4000" dirty="0"/>
              <a:t>Support swarms of drones</a:t>
            </a:r>
          </a:p>
          <a:p>
            <a:r>
              <a:rPr lang="en-GB" sz="4000" dirty="0"/>
              <a:t>Early 2030’s</a:t>
            </a:r>
          </a:p>
          <a:p>
            <a:pPr marL="0" indent="0">
              <a:buNone/>
            </a:pPr>
            <a:endParaRPr lang="en-AU" sz="4000" dirty="0"/>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6</a:t>
            </a:r>
            <a:r>
              <a:rPr kumimoji="0" lang="en-GB" sz="4000" b="0" i="0" u="none" strike="noStrike" kern="0" cap="none" spc="0" normalizeH="0" baseline="30000" noProof="0" dirty="0">
                <a:ln>
                  <a:noFill/>
                </a:ln>
                <a:solidFill>
                  <a:prstClr val="white"/>
                </a:solidFill>
                <a:effectLst/>
                <a:uLnTx/>
                <a:uFillTx/>
                <a:latin typeface="Franklin Gothic Book" panose="020B0502020104020203"/>
                <a:ea typeface="+mn-ea"/>
                <a:cs typeface="+mn-cs"/>
              </a:rPr>
              <a:t>th</a:t>
            </a: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 Generation fighters</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2755043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kern="0" cap="none" dirty="0">
                <a:solidFill>
                  <a:prstClr val="white"/>
                </a:solidFill>
                <a:latin typeface="Franklin Gothic Book" panose="020B0502020104020203"/>
                <a:ea typeface="+mn-ea"/>
                <a:cs typeface="+mn-cs"/>
              </a:rPr>
              <a:t>The future for fighters</a:t>
            </a: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pic>
        <p:nvPicPr>
          <p:cNvPr id="5" name="Picture 4">
            <a:extLst>
              <a:ext uri="{FF2B5EF4-FFF2-40B4-BE49-F238E27FC236}">
                <a16:creationId xmlns:a16="http://schemas.microsoft.com/office/drawing/2014/main" id="{F61F238C-BD62-4579-8AA8-9136E56C738C}"/>
              </a:ext>
            </a:extLst>
          </p:cNvPr>
          <p:cNvPicPr>
            <a:picLocks noChangeAspect="1"/>
          </p:cNvPicPr>
          <p:nvPr/>
        </p:nvPicPr>
        <p:blipFill>
          <a:blip r:embed="rId3"/>
          <a:stretch>
            <a:fillRect/>
          </a:stretch>
        </p:blipFill>
        <p:spPr>
          <a:xfrm>
            <a:off x="2225383" y="1890713"/>
            <a:ext cx="7741234" cy="4838273"/>
          </a:xfrm>
          <a:prstGeom prst="rect">
            <a:avLst/>
          </a:prstGeom>
        </p:spPr>
      </p:pic>
    </p:spTree>
    <p:extLst>
      <p:ext uri="{BB962C8B-B14F-4D97-AF65-F5344CB8AC3E}">
        <p14:creationId xmlns:p14="http://schemas.microsoft.com/office/powerpoint/2010/main" val="3183266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a:bodyPr>
          <a:lstStyle/>
          <a:p>
            <a:r>
              <a:rPr lang="en-GB" sz="4000" dirty="0"/>
              <a:t>Civilian considerations</a:t>
            </a:r>
          </a:p>
          <a:p>
            <a:r>
              <a:rPr lang="en-GB" sz="4000" dirty="0"/>
              <a:t>Military context</a:t>
            </a:r>
          </a:p>
          <a:p>
            <a:r>
              <a:rPr lang="en-GB" sz="4000" dirty="0"/>
              <a:t>Fascinating military aviation history</a:t>
            </a:r>
            <a:endParaRPr lang="en-AU" sz="4000" dirty="0"/>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Drones</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3497830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a:bodyPr>
          <a:lstStyle/>
          <a:p>
            <a:r>
              <a:rPr lang="en-GB" sz="4000" dirty="0"/>
              <a:t>Northrop Grumman Skunk Works</a:t>
            </a:r>
            <a:endParaRPr lang="en-AU" sz="4000" dirty="0"/>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Fascinating military aviation history</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1335139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DDA280A-82EC-4A58-89D4-3CC643F33B0B}"/>
              </a:ext>
            </a:extLst>
          </p:cNvPr>
          <p:cNvPicPr>
            <a:picLocks noGrp="1" noChangeAspect="1"/>
          </p:cNvPicPr>
          <p:nvPr>
            <p:ph idx="1"/>
          </p:nvPr>
        </p:nvPicPr>
        <p:blipFill>
          <a:blip r:embed="rId3"/>
          <a:stretch>
            <a:fillRect/>
          </a:stretch>
        </p:blipFill>
        <p:spPr>
          <a:xfrm>
            <a:off x="2260773" y="1916339"/>
            <a:ext cx="7140082" cy="4844057"/>
          </a:xfrm>
        </p:spPr>
      </p:pic>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Fascinating military aviation history</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4158700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83D304-1651-487E-AA04-AED1E75E9A53}"/>
              </a:ext>
            </a:extLst>
          </p:cNvPr>
          <p:cNvPicPr>
            <a:picLocks noGrp="1" noChangeAspect="1"/>
          </p:cNvPicPr>
          <p:nvPr>
            <p:ph idx="1"/>
          </p:nvPr>
        </p:nvPicPr>
        <p:blipFill>
          <a:blip r:embed="rId3"/>
          <a:stretch>
            <a:fillRect/>
          </a:stretch>
        </p:blipFill>
        <p:spPr>
          <a:xfrm>
            <a:off x="913105" y="2034283"/>
            <a:ext cx="10231442" cy="4304872"/>
          </a:xfrm>
        </p:spPr>
      </p:pic>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U2</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1012890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hark swimming in the ocean&#10;&#10;Description automatically generated with low confidence">
            <a:extLst>
              <a:ext uri="{FF2B5EF4-FFF2-40B4-BE49-F238E27FC236}">
                <a16:creationId xmlns:a16="http://schemas.microsoft.com/office/drawing/2014/main" id="{B10C3D02-A159-437D-9698-1DB4F7033F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7573" y="1892086"/>
            <a:ext cx="7233007" cy="4975648"/>
          </a:xfrm>
        </p:spPr>
      </p:pic>
      <p:sp>
        <p:nvSpPr>
          <p:cNvPr id="6" name="Title 5">
            <a:extLst>
              <a:ext uri="{FF2B5EF4-FFF2-40B4-BE49-F238E27FC236}">
                <a16:creationId xmlns:a16="http://schemas.microsoft.com/office/drawing/2014/main" id="{51A7909C-D8BF-4DE5-83A0-FD7CE93BC11F}"/>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kern="0" cap="none" dirty="0">
                <a:solidFill>
                  <a:prstClr val="white"/>
                </a:solidFill>
                <a:latin typeface="Franklin Gothic Book" panose="020B0502020104020203"/>
                <a:ea typeface="+mn-ea"/>
                <a:cs typeface="+mn-cs"/>
              </a:rPr>
              <a:t>SR-71 Blackbird</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1188580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E749638-3C45-4CE4-A22F-D794272EFFF1}"/>
              </a:ext>
            </a:extLst>
          </p:cNvPr>
          <p:cNvSpPr/>
          <p:nvPr/>
        </p:nvSpPr>
        <p:spPr>
          <a:xfrm>
            <a:off x="1560719" y="686145"/>
            <a:ext cx="8296102" cy="1223209"/>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kern="0" dirty="0">
                <a:solidFill>
                  <a:prstClr val="white"/>
                </a:solidFill>
                <a:latin typeface="Franklin Gothic Book" panose="020B0502020104020203"/>
              </a:rPr>
              <a:t>SR-71 Blackbird engineering</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pic>
        <p:nvPicPr>
          <p:cNvPr id="1028" name="Picture 4" descr="Here's why the SR-71 Blackbird airframe was designed to leak fuel - The  Aviation Geek Club">
            <a:extLst>
              <a:ext uri="{FF2B5EF4-FFF2-40B4-BE49-F238E27FC236}">
                <a16:creationId xmlns:a16="http://schemas.microsoft.com/office/drawing/2014/main" id="{6E7116B5-AC8D-431A-86AF-132A0615A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560" y="1909354"/>
            <a:ext cx="9389817" cy="4694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608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9FEE41-89F2-023E-4E05-2BD86F4811D1}"/>
              </a:ext>
            </a:extLst>
          </p:cNvPr>
          <p:cNvSpPr>
            <a:spLocks noGrp="1"/>
          </p:cNvSpPr>
          <p:nvPr>
            <p:ph idx="1"/>
          </p:nvPr>
        </p:nvSpPr>
        <p:spPr/>
        <p:txBody>
          <a:bodyPr/>
          <a:lstStyle/>
          <a:p>
            <a:endParaRPr lang="en-AU" dirty="0"/>
          </a:p>
        </p:txBody>
      </p:sp>
      <p:pic>
        <p:nvPicPr>
          <p:cNvPr id="4" name="Picture 3" descr="A picture containing outdoor, transport, aircraft, airplane&#10;&#10;Description automatically generated">
            <a:extLst>
              <a:ext uri="{FF2B5EF4-FFF2-40B4-BE49-F238E27FC236}">
                <a16:creationId xmlns:a16="http://schemas.microsoft.com/office/drawing/2014/main" id="{00D83789-231C-B5DF-86FA-1A0CA5495CC2}"/>
              </a:ext>
            </a:extLst>
          </p:cNvPr>
          <p:cNvPicPr>
            <a:picLocks noChangeAspect="1"/>
          </p:cNvPicPr>
          <p:nvPr/>
        </p:nvPicPr>
        <p:blipFill>
          <a:blip r:embed="rId3"/>
          <a:stretch>
            <a:fillRect/>
          </a:stretch>
        </p:blipFill>
        <p:spPr>
          <a:xfrm>
            <a:off x="2856216" y="1994684"/>
            <a:ext cx="6308332" cy="4726704"/>
          </a:xfrm>
          <a:prstGeom prst="rect">
            <a:avLst/>
          </a:prstGeom>
        </p:spPr>
      </p:pic>
      <p:sp>
        <p:nvSpPr>
          <p:cNvPr id="5" name="Title 5">
            <a:extLst>
              <a:ext uri="{FF2B5EF4-FFF2-40B4-BE49-F238E27FC236}">
                <a16:creationId xmlns:a16="http://schemas.microsoft.com/office/drawing/2014/main" id="{9E9553B7-B869-4D99-FA4A-C36FCAE528A7}"/>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kern="0" cap="none" dirty="0">
                <a:solidFill>
                  <a:prstClr val="white"/>
                </a:solidFill>
                <a:latin typeface="Franklin Gothic Book" panose="020B0502020104020203"/>
                <a:ea typeface="+mn-ea"/>
                <a:cs typeface="+mn-cs"/>
              </a:rPr>
              <a:t>The future</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1403217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E749638-3C45-4CE4-A22F-D794272EFFF1}"/>
              </a:ext>
            </a:extLst>
          </p:cNvPr>
          <p:cNvSpPr/>
          <p:nvPr/>
        </p:nvSpPr>
        <p:spPr>
          <a:xfrm>
            <a:off x="1560719" y="686145"/>
            <a:ext cx="8296102" cy="1223209"/>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F-117 Nighthawk</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
        <p:nvSpPr>
          <p:cNvPr id="7" name="Content Placeholder 2">
            <a:extLst>
              <a:ext uri="{FF2B5EF4-FFF2-40B4-BE49-F238E27FC236}">
                <a16:creationId xmlns:a16="http://schemas.microsoft.com/office/drawing/2014/main" id="{70F21322-EA66-4517-90C9-B841727657FF}"/>
              </a:ext>
            </a:extLst>
          </p:cNvPr>
          <p:cNvSpPr>
            <a:spLocks noGrp="1"/>
          </p:cNvSpPr>
          <p:nvPr>
            <p:ph idx="1"/>
          </p:nvPr>
        </p:nvSpPr>
        <p:spPr>
          <a:xfrm>
            <a:off x="581192" y="2340864"/>
            <a:ext cx="11029615" cy="3634486"/>
          </a:xfrm>
        </p:spPr>
        <p:txBody>
          <a:bodyPr>
            <a:normAutofit fontScale="77500" lnSpcReduction="20000"/>
          </a:bodyPr>
          <a:lstStyle/>
          <a:p>
            <a:r>
              <a:rPr lang="en-GB" sz="4000" dirty="0"/>
              <a:t>First stealth bomber</a:t>
            </a:r>
          </a:p>
          <a:p>
            <a:r>
              <a:rPr lang="en-GB" sz="4000" dirty="0"/>
              <a:t>Used in initial Gulf War</a:t>
            </a:r>
          </a:p>
          <a:p>
            <a:r>
              <a:rPr lang="en-GB" sz="4000" dirty="0"/>
              <a:t>Stealth technology</a:t>
            </a:r>
          </a:p>
          <a:p>
            <a:r>
              <a:rPr lang="en-GB" sz="4000" dirty="0"/>
              <a:t>Unstable in all 3 principal axes (fly by wire)</a:t>
            </a:r>
          </a:p>
          <a:p>
            <a:r>
              <a:rPr lang="en-GB" sz="4000" dirty="0"/>
              <a:t>Multi role ground attack</a:t>
            </a:r>
          </a:p>
          <a:p>
            <a:r>
              <a:rPr lang="en-GB" sz="4000" dirty="0"/>
              <a:t>Radar cross section of 1.6 </a:t>
            </a:r>
            <a:r>
              <a:rPr lang="en-GB" sz="4000" dirty="0" err="1"/>
              <a:t>sq</a:t>
            </a:r>
            <a:r>
              <a:rPr lang="en-GB" sz="4000" dirty="0"/>
              <a:t> in</a:t>
            </a:r>
            <a:endParaRPr lang="en-AU" sz="4000" dirty="0"/>
          </a:p>
        </p:txBody>
      </p:sp>
    </p:spTree>
    <p:extLst>
      <p:ext uri="{BB962C8B-B14F-4D97-AF65-F5344CB8AC3E}">
        <p14:creationId xmlns:p14="http://schemas.microsoft.com/office/powerpoint/2010/main" val="1757407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F-117 Nighthawk</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pic>
        <p:nvPicPr>
          <p:cNvPr id="5" name="Picture 4">
            <a:extLst>
              <a:ext uri="{FF2B5EF4-FFF2-40B4-BE49-F238E27FC236}">
                <a16:creationId xmlns:a16="http://schemas.microsoft.com/office/drawing/2014/main" id="{DF1075B1-2646-483C-A52F-4C5616B7FC6B}"/>
              </a:ext>
            </a:extLst>
          </p:cNvPr>
          <p:cNvPicPr>
            <a:picLocks noChangeAspect="1"/>
          </p:cNvPicPr>
          <p:nvPr/>
        </p:nvPicPr>
        <p:blipFill>
          <a:blip r:embed="rId3"/>
          <a:stretch>
            <a:fillRect/>
          </a:stretch>
        </p:blipFill>
        <p:spPr>
          <a:xfrm>
            <a:off x="2280368" y="1949789"/>
            <a:ext cx="7631262" cy="4477382"/>
          </a:xfrm>
          <a:prstGeom prst="rect">
            <a:avLst/>
          </a:prstGeom>
        </p:spPr>
      </p:pic>
    </p:spTree>
    <p:extLst>
      <p:ext uri="{BB962C8B-B14F-4D97-AF65-F5344CB8AC3E}">
        <p14:creationId xmlns:p14="http://schemas.microsoft.com/office/powerpoint/2010/main" val="1186632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E749638-3C45-4CE4-A22F-D794272EFFF1}"/>
              </a:ext>
            </a:extLst>
          </p:cNvPr>
          <p:cNvSpPr/>
          <p:nvPr/>
        </p:nvSpPr>
        <p:spPr>
          <a:xfrm>
            <a:off x="1560719" y="686145"/>
            <a:ext cx="8296102" cy="1223209"/>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B-2 Bomber</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pic>
        <p:nvPicPr>
          <p:cNvPr id="3" name="Picture 2" descr="A picture containing airplane, outdoor, aircraft, transport&#10;&#10;Description automatically generated">
            <a:extLst>
              <a:ext uri="{FF2B5EF4-FFF2-40B4-BE49-F238E27FC236}">
                <a16:creationId xmlns:a16="http://schemas.microsoft.com/office/drawing/2014/main" id="{76A4F5D2-A45E-4556-A8D1-8A5F0452B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522" y="2044557"/>
            <a:ext cx="7834646" cy="4813443"/>
          </a:xfrm>
          <a:prstGeom prst="rect">
            <a:avLst/>
          </a:prstGeom>
        </p:spPr>
      </p:pic>
    </p:spTree>
    <p:extLst>
      <p:ext uri="{BB962C8B-B14F-4D97-AF65-F5344CB8AC3E}">
        <p14:creationId xmlns:p14="http://schemas.microsoft.com/office/powerpoint/2010/main" val="2406008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E749638-3C45-4CE4-A22F-D794272EFFF1}"/>
              </a:ext>
            </a:extLst>
          </p:cNvPr>
          <p:cNvSpPr/>
          <p:nvPr/>
        </p:nvSpPr>
        <p:spPr>
          <a:xfrm>
            <a:off x="1560719" y="686145"/>
            <a:ext cx="8296102" cy="1223209"/>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Boeing 737 MAX</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pic>
        <p:nvPicPr>
          <p:cNvPr id="3" name="Picture 2" descr="A large airplane on a runway&#10;&#10;Description automatically generated with low confidence">
            <a:extLst>
              <a:ext uri="{FF2B5EF4-FFF2-40B4-BE49-F238E27FC236}">
                <a16:creationId xmlns:a16="http://schemas.microsoft.com/office/drawing/2014/main" id="{BBBF3985-7C9E-4B30-9BBE-655ABD45F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085" y="1909354"/>
            <a:ext cx="6729332" cy="4948647"/>
          </a:xfrm>
          <a:prstGeom prst="rect">
            <a:avLst/>
          </a:prstGeom>
        </p:spPr>
      </p:pic>
    </p:spTree>
    <p:extLst>
      <p:ext uri="{BB962C8B-B14F-4D97-AF65-F5344CB8AC3E}">
        <p14:creationId xmlns:p14="http://schemas.microsoft.com/office/powerpoint/2010/main" val="4161986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p:txBody>
          <a:bodyPr>
            <a:normAutofit/>
          </a:bodyPr>
          <a:lstStyle/>
          <a:p>
            <a:r>
              <a:rPr lang="en-GB" sz="4000" dirty="0"/>
              <a:t>Civilian considerations</a:t>
            </a:r>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Drones</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3170642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000000-0008-0000-1300-000020000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3762" y="2047874"/>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ACC12AA-7CE0-4B1A-916A-97B16EB70A38}"/>
              </a:ext>
            </a:extLst>
          </p:cNvPr>
          <p:cNvSpPr/>
          <p:nvPr/>
        </p:nvSpPr>
        <p:spPr>
          <a:xfrm>
            <a:off x="400601" y="634774"/>
            <a:ext cx="10260913" cy="1223209"/>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kern="0" dirty="0">
                <a:solidFill>
                  <a:prstClr val="white"/>
                </a:solidFill>
                <a:latin typeface="Franklin Gothic Book" panose="020B0502020104020203"/>
              </a:rPr>
              <a:t>The End</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2052807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E749638-3C45-4CE4-A22F-D794272EFFF1}"/>
              </a:ext>
            </a:extLst>
          </p:cNvPr>
          <p:cNvSpPr/>
          <p:nvPr/>
        </p:nvSpPr>
        <p:spPr>
          <a:xfrm>
            <a:off x="1560719" y="686145"/>
            <a:ext cx="8296102" cy="1223209"/>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Definitions</a:t>
            </a: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graphicFrame>
        <p:nvGraphicFramePr>
          <p:cNvPr id="2" name="Table 2">
            <a:extLst>
              <a:ext uri="{FF2B5EF4-FFF2-40B4-BE49-F238E27FC236}">
                <a16:creationId xmlns:a16="http://schemas.microsoft.com/office/drawing/2014/main" id="{9277D516-10FA-45D7-8221-E1AECD978CFA}"/>
              </a:ext>
            </a:extLst>
          </p:cNvPr>
          <p:cNvGraphicFramePr>
            <a:graphicFrameLocks noGrp="1"/>
          </p:cNvGraphicFramePr>
          <p:nvPr>
            <p:extLst>
              <p:ext uri="{D42A27DB-BD31-4B8C-83A1-F6EECF244321}">
                <p14:modId xmlns:p14="http://schemas.microsoft.com/office/powerpoint/2010/main" val="2570343589"/>
              </p:ext>
            </p:extLst>
          </p:nvPr>
        </p:nvGraphicFramePr>
        <p:xfrm>
          <a:off x="881865" y="1993187"/>
          <a:ext cx="10428270" cy="5064106"/>
        </p:xfrm>
        <a:graphic>
          <a:graphicData uri="http://schemas.openxmlformats.org/drawingml/2006/table">
            <a:tbl>
              <a:tblPr firstRow="1" bandRow="1">
                <a:tableStyleId>{5C22544A-7EE6-4342-B048-85BDC9FD1C3A}</a:tableStyleId>
              </a:tblPr>
              <a:tblGrid>
                <a:gridCol w="2059290">
                  <a:extLst>
                    <a:ext uri="{9D8B030D-6E8A-4147-A177-3AD203B41FA5}">
                      <a16:colId xmlns:a16="http://schemas.microsoft.com/office/drawing/2014/main" val="248971405"/>
                    </a:ext>
                  </a:extLst>
                </a:gridCol>
                <a:gridCol w="8368980">
                  <a:extLst>
                    <a:ext uri="{9D8B030D-6E8A-4147-A177-3AD203B41FA5}">
                      <a16:colId xmlns:a16="http://schemas.microsoft.com/office/drawing/2014/main" val="22509369"/>
                    </a:ext>
                  </a:extLst>
                </a:gridCol>
              </a:tblGrid>
              <a:tr h="778281">
                <a:tc>
                  <a:txBody>
                    <a:bodyPr/>
                    <a:lstStyle/>
                    <a:p>
                      <a:r>
                        <a:rPr lang="en-GB" sz="3600" b="0" dirty="0">
                          <a:solidFill>
                            <a:schemeClr val="tx1"/>
                          </a:solidFill>
                          <a:latin typeface="Times New Roman" panose="02020603050405020304" pitchFamily="18" charset="0"/>
                          <a:cs typeface="Times New Roman" panose="02020603050405020304" pitchFamily="18" charset="0"/>
                        </a:rPr>
                        <a:t>Drone</a:t>
                      </a:r>
                      <a:endParaRPr lang="en-AU" sz="3600" b="0" dirty="0">
                        <a:solidFill>
                          <a:schemeClr val="tx1"/>
                        </a:solidFill>
                        <a:latin typeface="Times New Roman" panose="02020603050405020304" pitchFamily="18" charset="0"/>
                        <a:cs typeface="Times New Roman" panose="02020603050405020304" pitchFamily="18" charset="0"/>
                      </a:endParaRPr>
                    </a:p>
                  </a:txBody>
                  <a:tcPr>
                    <a:noFill/>
                  </a:tcPr>
                </a:tc>
                <a:tc>
                  <a:txBody>
                    <a:bodyPr/>
                    <a:lstStyle/>
                    <a:p>
                      <a:r>
                        <a:rPr lang="en-GB" sz="3600" b="0" kern="1200" dirty="0">
                          <a:solidFill>
                            <a:schemeClr val="tx1"/>
                          </a:solidFill>
                          <a:effectLst/>
                          <a:latin typeface="Times New Roman" panose="02020603050405020304" pitchFamily="18" charset="0"/>
                          <a:ea typeface="+mn-ea"/>
                          <a:cs typeface="Times New Roman" panose="02020603050405020304" pitchFamily="18" charset="0"/>
                        </a:rPr>
                        <a:t>Unmanned aircraft or ship that is guided remotely or autonomously.</a:t>
                      </a:r>
                      <a:endParaRPr lang="en-AU" sz="3600" b="0" dirty="0">
                        <a:solidFill>
                          <a:schemeClr val="tx1"/>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3929094239"/>
                  </a:ext>
                </a:extLst>
              </a:tr>
              <a:tr h="1343333">
                <a:tc>
                  <a:txBody>
                    <a:bodyPr/>
                    <a:lstStyle/>
                    <a:p>
                      <a:r>
                        <a:rPr lang="en-GB" sz="3600" b="0" dirty="0">
                          <a:solidFill>
                            <a:schemeClr val="tx1"/>
                          </a:solidFill>
                          <a:latin typeface="Times New Roman" panose="02020603050405020304" pitchFamily="18" charset="0"/>
                          <a:cs typeface="Times New Roman" panose="02020603050405020304" pitchFamily="18" charset="0"/>
                        </a:rPr>
                        <a:t>UAV</a:t>
                      </a:r>
                      <a:endParaRPr lang="en-AU" sz="3600" b="0" dirty="0">
                        <a:solidFill>
                          <a:schemeClr val="tx1"/>
                        </a:solidFill>
                        <a:latin typeface="Times New Roman" panose="02020603050405020304" pitchFamily="18" charset="0"/>
                        <a:cs typeface="Times New Roman" panose="02020603050405020304" pitchFamily="18" charset="0"/>
                      </a:endParaRPr>
                    </a:p>
                  </a:txBody>
                  <a:tcPr>
                    <a:noFill/>
                  </a:tcPr>
                </a:tc>
                <a:tc>
                  <a:txBody>
                    <a:bodyPr/>
                    <a:lstStyle/>
                    <a:p>
                      <a:r>
                        <a:rPr lang="en-GB" sz="3600" kern="1200" dirty="0">
                          <a:solidFill>
                            <a:schemeClr val="dk1"/>
                          </a:solidFill>
                          <a:effectLst/>
                          <a:latin typeface="+mn-lt"/>
                          <a:ea typeface="+mn-ea"/>
                          <a:cs typeface="+mn-cs"/>
                        </a:rPr>
                        <a:t>Unmanned Aerial Vehicle, something that can fly without an onboard pilot.</a:t>
                      </a:r>
                      <a:endParaRPr lang="en-AU" sz="3600" b="0" dirty="0">
                        <a:solidFill>
                          <a:schemeClr val="tx1"/>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2263295664"/>
                  </a:ext>
                </a:extLst>
              </a:tr>
              <a:tr h="778281">
                <a:tc>
                  <a:txBody>
                    <a:bodyPr/>
                    <a:lstStyle/>
                    <a:p>
                      <a:r>
                        <a:rPr lang="en-GB" sz="3600" b="0" dirty="0">
                          <a:solidFill>
                            <a:schemeClr val="tx1"/>
                          </a:solidFill>
                          <a:latin typeface="Times New Roman" panose="02020603050405020304" pitchFamily="18" charset="0"/>
                          <a:cs typeface="Times New Roman" panose="02020603050405020304" pitchFamily="18" charset="0"/>
                        </a:rPr>
                        <a:t>UAS</a:t>
                      </a:r>
                      <a:endParaRPr lang="en-AU" sz="3600" b="0" dirty="0">
                        <a:solidFill>
                          <a:schemeClr val="tx1"/>
                        </a:solidFill>
                        <a:latin typeface="Times New Roman" panose="02020603050405020304" pitchFamily="18" charset="0"/>
                        <a:cs typeface="Times New Roman" panose="02020603050405020304" pitchFamily="18" charset="0"/>
                      </a:endParaRPr>
                    </a:p>
                  </a:txBody>
                  <a:tcPr>
                    <a:noFill/>
                  </a:tcPr>
                </a:tc>
                <a:tc>
                  <a:txBody>
                    <a:bodyPr/>
                    <a:lstStyle/>
                    <a:p>
                      <a:r>
                        <a:rPr lang="en-GB" sz="3600" kern="1200" dirty="0">
                          <a:solidFill>
                            <a:schemeClr val="dk1"/>
                          </a:solidFill>
                          <a:effectLst/>
                          <a:latin typeface="+mn-lt"/>
                          <a:ea typeface="+mn-ea"/>
                          <a:cs typeface="+mn-cs"/>
                        </a:rPr>
                        <a:t>Unmanned Aircraft Systems, includes person on the ground.</a:t>
                      </a:r>
                      <a:endParaRPr lang="en-AU" sz="3600" b="0" dirty="0">
                        <a:solidFill>
                          <a:schemeClr val="tx1"/>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537353924"/>
                  </a:ext>
                </a:extLst>
              </a:tr>
              <a:tr h="1343333">
                <a:tc>
                  <a:txBody>
                    <a:bodyPr/>
                    <a:lstStyle/>
                    <a:p>
                      <a:r>
                        <a:rPr lang="en-GB" sz="3600" b="0" dirty="0">
                          <a:solidFill>
                            <a:schemeClr val="tx1"/>
                          </a:solidFill>
                          <a:latin typeface="Times New Roman" panose="02020603050405020304" pitchFamily="18" charset="0"/>
                          <a:cs typeface="Times New Roman" panose="02020603050405020304" pitchFamily="18" charset="0"/>
                        </a:rPr>
                        <a:t>RPA</a:t>
                      </a:r>
                      <a:endParaRPr lang="en-AU" sz="3600" b="0" dirty="0">
                        <a:solidFill>
                          <a:schemeClr val="tx1"/>
                        </a:solidFill>
                        <a:latin typeface="Times New Roman" panose="02020603050405020304" pitchFamily="18" charset="0"/>
                        <a:cs typeface="Times New Roman" panose="02020603050405020304" pitchFamily="18" charset="0"/>
                      </a:endParaRPr>
                    </a:p>
                  </a:txBody>
                  <a:tcPr>
                    <a:noFill/>
                  </a:tcPr>
                </a:tc>
                <a:tc>
                  <a:txBody>
                    <a:bodyPr/>
                    <a:lstStyle/>
                    <a:p>
                      <a:r>
                        <a:rPr lang="en-AU" sz="3600" kern="1200" dirty="0">
                          <a:solidFill>
                            <a:schemeClr val="dk1"/>
                          </a:solidFill>
                          <a:effectLst/>
                          <a:latin typeface="+mn-lt"/>
                          <a:ea typeface="+mn-ea"/>
                          <a:cs typeface="+mn-cs"/>
                        </a:rPr>
                        <a:t>The entire system including aircraft, control station and wireless link. </a:t>
                      </a:r>
                      <a:endParaRPr lang="en-AU" sz="3600" b="0" dirty="0">
                        <a:solidFill>
                          <a:schemeClr val="tx1"/>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4026377641"/>
                  </a:ext>
                </a:extLst>
              </a:tr>
            </a:tbl>
          </a:graphicData>
        </a:graphic>
      </p:graphicFrame>
    </p:spTree>
    <p:extLst>
      <p:ext uri="{BB962C8B-B14F-4D97-AF65-F5344CB8AC3E}">
        <p14:creationId xmlns:p14="http://schemas.microsoft.com/office/powerpoint/2010/main" val="1316079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a:xfrm>
            <a:off x="581360" y="2803201"/>
            <a:ext cx="11029615" cy="3634486"/>
          </a:xfrm>
        </p:spPr>
        <p:txBody>
          <a:bodyPr>
            <a:normAutofit fontScale="92500" lnSpcReduction="20000"/>
          </a:bodyPr>
          <a:lstStyle/>
          <a:p>
            <a:r>
              <a:rPr lang="en-GB" sz="4000" dirty="0"/>
              <a:t>Ceiling height</a:t>
            </a:r>
          </a:p>
          <a:p>
            <a:r>
              <a:rPr lang="en-GB" sz="4000" dirty="0"/>
              <a:t>Distance from people</a:t>
            </a:r>
          </a:p>
          <a:p>
            <a:r>
              <a:rPr lang="en-GB" sz="4000" dirty="0"/>
              <a:t>Number of drones</a:t>
            </a:r>
          </a:p>
          <a:p>
            <a:r>
              <a:rPr lang="en-GB" sz="4000" dirty="0"/>
              <a:t>Line of sight</a:t>
            </a:r>
          </a:p>
          <a:p>
            <a:r>
              <a:rPr lang="en-GB" sz="4000" dirty="0"/>
              <a:t>Events</a:t>
            </a:r>
          </a:p>
          <a:p>
            <a:endParaRPr lang="en-GB" sz="4000" dirty="0"/>
          </a:p>
          <a:p>
            <a:endParaRPr lang="en-GB" sz="4000" dirty="0"/>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CASA (Civil Aviation Safety Authority) rules</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2980546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a:xfrm>
            <a:off x="581192" y="2340863"/>
            <a:ext cx="11029615" cy="4265419"/>
          </a:xfrm>
        </p:spPr>
        <p:txBody>
          <a:bodyPr>
            <a:normAutofit fontScale="92500" lnSpcReduction="20000"/>
          </a:bodyPr>
          <a:lstStyle/>
          <a:p>
            <a:r>
              <a:rPr lang="en-GB" sz="4000" dirty="0"/>
              <a:t>5.5 km from controlled airport</a:t>
            </a:r>
          </a:p>
          <a:p>
            <a:r>
              <a:rPr lang="en-GB" sz="4000" dirty="0"/>
              <a:t>Non-controlled airports</a:t>
            </a:r>
          </a:p>
          <a:p>
            <a:r>
              <a:rPr lang="en-GB" sz="4000" dirty="0"/>
              <a:t>Visibility</a:t>
            </a:r>
          </a:p>
          <a:p>
            <a:r>
              <a:rPr lang="en-GB" sz="4000" dirty="0"/>
              <a:t>Day/night operation</a:t>
            </a:r>
          </a:p>
          <a:p>
            <a:r>
              <a:rPr lang="en-GB" sz="4000" dirty="0"/>
              <a:t>Operate safely</a:t>
            </a:r>
          </a:p>
          <a:p>
            <a:r>
              <a:rPr lang="en-GB" sz="4000" dirty="0"/>
              <a:t>Weight limit</a:t>
            </a:r>
          </a:p>
          <a:p>
            <a:endParaRPr lang="en-GB" sz="4000" dirty="0"/>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CASA rules</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4048566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78937-A8DD-44F7-A562-E3F0FF2E0D6F}"/>
              </a:ext>
            </a:extLst>
          </p:cNvPr>
          <p:cNvSpPr>
            <a:spLocks noGrp="1"/>
          </p:cNvSpPr>
          <p:nvPr>
            <p:ph idx="1"/>
          </p:nvPr>
        </p:nvSpPr>
        <p:spPr>
          <a:xfrm>
            <a:off x="581360" y="2803201"/>
            <a:ext cx="11029615" cy="3634486"/>
          </a:xfrm>
        </p:spPr>
        <p:txBody>
          <a:bodyPr>
            <a:normAutofit fontScale="92500" lnSpcReduction="20000"/>
          </a:bodyPr>
          <a:lstStyle/>
          <a:p>
            <a:endParaRPr lang="en-GB" sz="4000" dirty="0"/>
          </a:p>
          <a:p>
            <a:r>
              <a:rPr lang="en-GB" sz="4000" dirty="0"/>
              <a:t>Emergency operations</a:t>
            </a:r>
          </a:p>
          <a:p>
            <a:r>
              <a:rPr lang="en-GB" sz="4000" dirty="0"/>
              <a:t>Meteorology</a:t>
            </a:r>
          </a:p>
          <a:p>
            <a:r>
              <a:rPr lang="en-GB" sz="4000" dirty="0"/>
              <a:t>Privacy considerations and photography</a:t>
            </a:r>
          </a:p>
          <a:p>
            <a:r>
              <a:rPr lang="en-GB" sz="4000" dirty="0"/>
              <a:t>Shooting drones down</a:t>
            </a:r>
          </a:p>
          <a:p>
            <a:endParaRPr lang="en-AU" sz="4000" dirty="0"/>
          </a:p>
          <a:p>
            <a:endParaRPr lang="en-GB" sz="4000" dirty="0"/>
          </a:p>
          <a:p>
            <a:endParaRPr lang="en-GB" sz="4000" dirty="0"/>
          </a:p>
        </p:txBody>
      </p:sp>
      <p:sp>
        <p:nvSpPr>
          <p:cNvPr id="4" name="Title 5">
            <a:extLst>
              <a:ext uri="{FF2B5EF4-FFF2-40B4-BE49-F238E27FC236}">
                <a16:creationId xmlns:a16="http://schemas.microsoft.com/office/drawing/2014/main" id="{B3629919-AD48-41EB-8062-0CABD6AF48AB}"/>
              </a:ext>
            </a:extLst>
          </p:cNvPr>
          <p:cNvSpPr>
            <a:spLocks noGrp="1"/>
          </p:cNvSpPr>
          <p:nvPr>
            <p:ph type="title"/>
          </p:nvPr>
        </p:nvSpPr>
        <p:spPr>
          <a:xfrm>
            <a:off x="581025" y="701675"/>
            <a:ext cx="11029950" cy="1189038"/>
          </a:xfrm>
          <a:prstGeom prst="roundRect">
            <a:avLst/>
          </a:prstGeom>
          <a:solidFill>
            <a:srgbClr val="549E39"/>
          </a:solidFill>
          <a:ln w="22225" cap="rnd" cmpd="sng" algn="ctr">
            <a:solidFill>
              <a:srgbClr val="549E39">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Franklin Gothic Book" panose="020B0502020104020203"/>
                <a:ea typeface="+mn-ea"/>
                <a:cs typeface="+mn-cs"/>
              </a:rPr>
              <a:t>CASA rules</a:t>
            </a:r>
            <a:endParaRPr kumimoji="0" lang="en-AU" sz="40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2661152433"/>
      </p:ext>
    </p:extLst>
  </p:cSld>
  <p:clrMapOvr>
    <a:masterClrMapping/>
  </p:clrMapOvr>
</p:sld>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3919</TotalTime>
  <Words>2711</Words>
  <Application>Microsoft Office PowerPoint</Application>
  <PresentationFormat>Widescreen</PresentationFormat>
  <Paragraphs>314</Paragraphs>
  <Slides>50</Slides>
  <Notes>47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Calibri</vt:lpstr>
      <vt:lpstr>Franklin Gothic Book</vt:lpstr>
      <vt:lpstr>Franklin Gothic Demi</vt:lpstr>
      <vt:lpstr>Times New Roman</vt:lpstr>
      <vt:lpstr>Wingdings 2</vt:lpstr>
      <vt:lpstr>DividendVTI</vt:lpstr>
      <vt:lpstr>Aspects of Military and Civilian Unmanned Aviation in the Australian Sphere of Influence</vt:lpstr>
      <vt:lpstr>PowerPoint Presentation</vt:lpstr>
      <vt:lpstr>PowerPoint Presentation</vt:lpstr>
      <vt:lpstr>Drones </vt:lpstr>
      <vt:lpstr>Drones </vt:lpstr>
      <vt:lpstr>PowerPoint Presentation</vt:lpstr>
      <vt:lpstr>CASA (Civil Aviation Safety Authority) rules </vt:lpstr>
      <vt:lpstr>CASA rules </vt:lpstr>
      <vt:lpstr>CASA rules </vt:lpstr>
      <vt:lpstr>Commercial drone operation </vt:lpstr>
      <vt:lpstr>PowerPoint Presentation</vt:lpstr>
      <vt:lpstr>Future civilian operating issues </vt:lpstr>
      <vt:lpstr>Commercial operation in Logan </vt:lpstr>
      <vt:lpstr>Commercial operation in Logan </vt:lpstr>
      <vt:lpstr>Drones </vt:lpstr>
      <vt:lpstr>PowerPoint Presentation</vt:lpstr>
      <vt:lpstr>PowerPoint Presentation</vt:lpstr>
      <vt:lpstr>Drones in Ukraine </vt:lpstr>
      <vt:lpstr>Switchblade 300 drone </vt:lpstr>
      <vt:lpstr>Switchblade 300 drone </vt:lpstr>
      <vt:lpstr>Switchblade 600 drone </vt:lpstr>
      <vt:lpstr>PowerPoint Presentation</vt:lpstr>
      <vt:lpstr>Bayraktar TB-2 </vt:lpstr>
      <vt:lpstr>How effective was the Bayraktar TB2? </vt:lpstr>
      <vt:lpstr>PowerPoint Presentation</vt:lpstr>
      <vt:lpstr>PowerPoint Presentation</vt:lpstr>
      <vt:lpstr>The future</vt:lpstr>
      <vt:lpstr>Commemorative Ukraine stamp </vt:lpstr>
      <vt:lpstr>Defence against drones </vt:lpstr>
      <vt:lpstr>PowerPoint Presentation</vt:lpstr>
      <vt:lpstr>Drone classifications </vt:lpstr>
      <vt:lpstr>Droneshield – passive defence</vt:lpstr>
      <vt:lpstr>Destruction of drones </vt:lpstr>
      <vt:lpstr>Electro Optic Systems – active defence </vt:lpstr>
      <vt:lpstr>PowerPoint Presentation</vt:lpstr>
      <vt:lpstr>Ghost Bat </vt:lpstr>
      <vt:lpstr>PowerPoint Presentation</vt:lpstr>
      <vt:lpstr>6th Generation fighters </vt:lpstr>
      <vt:lpstr>The future for fighters</vt:lpstr>
      <vt:lpstr>Fascinating military aviation history </vt:lpstr>
      <vt:lpstr>Fascinating military aviation history </vt:lpstr>
      <vt:lpstr>U2 </vt:lpstr>
      <vt:lpstr>SR-71 Blackbird </vt:lpstr>
      <vt:lpstr>PowerPoint Presentation</vt:lpstr>
      <vt:lpstr>The future </vt:lpstr>
      <vt:lpstr>PowerPoint Presentation</vt:lpstr>
      <vt:lpstr>F-117 Nighthawk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Approach for WRYO NL</dc:title>
  <dc:creator>G C</dc:creator>
  <cp:lastModifiedBy>G C</cp:lastModifiedBy>
  <cp:revision>128</cp:revision>
  <dcterms:created xsi:type="dcterms:W3CDTF">2021-09-15T07:58:17Z</dcterms:created>
  <dcterms:modified xsi:type="dcterms:W3CDTF">2022-06-09T05:21:15Z</dcterms:modified>
</cp:coreProperties>
</file>